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12192000"/>
  <p:notesSz cx="7315200" cy="9601200"/>
  <p:embeddedFontLst>
    <p:embeddedFont>
      <p:font typeface="Limelight"/>
      <p:regular r:id="rId55"/>
    </p:embeddedFont>
    <p:embeddedFont>
      <p:font typeface="Rajdhani SemiBold"/>
      <p:regular r:id="rId56"/>
      <p:bold r:id="rId57"/>
    </p:embeddedFont>
    <p:embeddedFont>
      <p:font typeface="Arial Narrow"/>
      <p:regular r:id="rId58"/>
      <p:bold r:id="rId59"/>
      <p:italic r:id="rId60"/>
      <p:boldItalic r:id="rId61"/>
    </p:embeddedFont>
    <p:embeddedFont>
      <p:font typeface="Century Schoolbook"/>
      <p:regular r:id="rId62"/>
      <p:bold r:id="rId63"/>
      <p:italic r:id="rId64"/>
      <p:boldItalic r:id="rId65"/>
    </p:embeddedFont>
    <p:embeddedFont>
      <p:font typeface="Rajdhani Medium"/>
      <p:regular r:id="rId66"/>
      <p:bold r:id="rId67"/>
    </p:embeddedFont>
    <p:embeddedFont>
      <p:font typeface="Baumans"/>
      <p:regular r:id="rId68"/>
    </p:embeddedFont>
    <p:embeddedFont>
      <p:font typeface="Arial Black"/>
      <p:regular r:id="rId69"/>
    </p:embeddedFont>
    <p:embeddedFont>
      <p:font typeface="Rajdhani"/>
      <p:bold r:id="rId70"/>
    </p:embeddedFont>
    <p:embeddedFont>
      <p:font typeface="Century Gothic"/>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75" roundtripDataSignature="AMtx7mjyvX/Kb/yIENrIDUtiPu9w+5FO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CenturyGothic-italic.fntdata"/><Relationship Id="rId72" Type="http://schemas.openxmlformats.org/officeDocument/2006/relationships/font" Target="fonts/CenturyGothic-bold.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CenturyGothic-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CenturyGothic-regular.fntdata"/><Relationship Id="rId70" Type="http://schemas.openxmlformats.org/officeDocument/2006/relationships/font" Target="fonts/Rajdhani-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Schoolbook-regular.fntdata"/><Relationship Id="rId61" Type="http://schemas.openxmlformats.org/officeDocument/2006/relationships/font" Target="fonts/ArialNarrow-boldItalic.fntdata"/><Relationship Id="rId20" Type="http://schemas.openxmlformats.org/officeDocument/2006/relationships/slide" Target="slides/slide14.xml"/><Relationship Id="rId64" Type="http://schemas.openxmlformats.org/officeDocument/2006/relationships/font" Target="fonts/CenturySchoolbook-italic.fntdata"/><Relationship Id="rId63" Type="http://schemas.openxmlformats.org/officeDocument/2006/relationships/font" Target="fonts/CenturySchoolbook-bold.fntdata"/><Relationship Id="rId22" Type="http://schemas.openxmlformats.org/officeDocument/2006/relationships/slide" Target="slides/slide16.xml"/><Relationship Id="rId66" Type="http://schemas.openxmlformats.org/officeDocument/2006/relationships/font" Target="fonts/RajdhaniMedium-regular.fntdata"/><Relationship Id="rId21" Type="http://schemas.openxmlformats.org/officeDocument/2006/relationships/slide" Target="slides/slide15.xml"/><Relationship Id="rId65" Type="http://schemas.openxmlformats.org/officeDocument/2006/relationships/font" Target="fonts/CenturySchoolbook-boldItalic.fntdata"/><Relationship Id="rId24" Type="http://schemas.openxmlformats.org/officeDocument/2006/relationships/slide" Target="slides/slide18.xml"/><Relationship Id="rId68" Type="http://schemas.openxmlformats.org/officeDocument/2006/relationships/font" Target="fonts/Baumans-regular.fntdata"/><Relationship Id="rId23" Type="http://schemas.openxmlformats.org/officeDocument/2006/relationships/slide" Target="slides/slide17.xml"/><Relationship Id="rId67" Type="http://schemas.openxmlformats.org/officeDocument/2006/relationships/font" Target="fonts/RajdhaniMedium-bold.fntdata"/><Relationship Id="rId60" Type="http://schemas.openxmlformats.org/officeDocument/2006/relationships/font" Target="fonts/ArialNarrow-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rialBlack-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Limelight-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ajdhaniSemiBold-bold.fntdata"/><Relationship Id="rId12" Type="http://schemas.openxmlformats.org/officeDocument/2006/relationships/slide" Target="slides/slide6.xml"/><Relationship Id="rId56" Type="http://schemas.openxmlformats.org/officeDocument/2006/relationships/font" Target="fonts/RajdhaniSemiBold-regular.fntdata"/><Relationship Id="rId15" Type="http://schemas.openxmlformats.org/officeDocument/2006/relationships/slide" Target="slides/slide9.xml"/><Relationship Id="rId59" Type="http://schemas.openxmlformats.org/officeDocument/2006/relationships/font" Target="fonts/ArialNarrow-bold.fntdata"/><Relationship Id="rId14" Type="http://schemas.openxmlformats.org/officeDocument/2006/relationships/slide" Target="slides/slide8.xml"/><Relationship Id="rId58" Type="http://schemas.openxmlformats.org/officeDocument/2006/relationships/font" Target="fonts/ArialNarrow-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p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We’ve been working on brand modernization since early 2020 – the reason will become clear as we walk through this deck.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presentation includes a very high-level explanation of why CAP needs to modernize our visual identity and concludes with a proposed solution after many dozens of iterations, presentations, polls, and focus groups.</a:t>
            </a:r>
            <a:endParaRPr/>
          </a:p>
        </p:txBody>
      </p:sp>
      <p:sp>
        <p:nvSpPr>
          <p:cNvPr id="71" name="Google Shape;71;p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b="1" lang="en-US"/>
              <a:t>How does a logo change impact the average member?</a:t>
            </a:r>
            <a:endParaRPr/>
          </a:p>
          <a:p>
            <a:pPr indent="0" lvl="0" marL="0" rtl="0" algn="l">
              <a:spcBef>
                <a:spcPts val="0"/>
              </a:spcBef>
              <a:spcAft>
                <a:spcPts val="0"/>
              </a:spcAft>
              <a:buNone/>
            </a:pPr>
            <a:r>
              <a:rPr lang="en-US"/>
              <a:t>Probably very little. The uniforms don’t change, etc. because the command emblem is unchanged. There is no need to spend any money, etc.</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What does it mean to the organization?</a:t>
            </a:r>
            <a:endParaRPr/>
          </a:p>
          <a:p>
            <a:pPr indent="0" lvl="0" marL="0" rtl="0" algn="l">
              <a:spcBef>
                <a:spcPts val="0"/>
              </a:spcBef>
              <a:spcAft>
                <a:spcPts val="0"/>
              </a:spcAft>
              <a:buNone/>
            </a:pPr>
            <a:r>
              <a:rPr lang="en-US"/>
              <a:t>It shows that we’re looking to the future not focused on the past reliving the glory days of WWII. It shows that we’re not still linked with the Office of Civil Defense. It shows that we’re dynamic, evolving modern, hi-tech Total Force partner. It shows that we haven’t peaked and stagnated like many mature organizations do (think Lions, Kiwanas, Elks, Moose, Knights of Columbus, etc.). It shows change and progress.</a:t>
            </a:r>
            <a:endParaRPr/>
          </a:p>
        </p:txBody>
      </p:sp>
      <p:sp>
        <p:nvSpPr>
          <p:cNvPr id="292" name="Google Shape;292;p1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Modernizing the logo while keeping the command emblem provides the best of both worlds from a rebrand perspective.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A modern logo for the corporate identity and</a:t>
            </a:r>
            <a:endParaRPr/>
          </a:p>
          <a:p>
            <a:pPr indent="0" lvl="0" marL="0" rtl="0" algn="l">
              <a:spcBef>
                <a:spcPts val="0"/>
              </a:spcBef>
              <a:spcAft>
                <a:spcPts val="0"/>
              </a:spcAft>
              <a:buNone/>
            </a:pPr>
            <a:r>
              <a:rPr lang="en-US"/>
              <a:t>2) A legacy piece for nostalgia/heritage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brand updates go, this is a win-win. We keep the old and get something new.</a:t>
            </a:r>
            <a:endParaRPr/>
          </a:p>
        </p:txBody>
      </p:sp>
      <p:sp>
        <p:nvSpPr>
          <p:cNvPr id="312" name="Google Shape;312;p1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32" name="Google Shape;332;p1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AT&amp;T doesn’t still go by American Telephone &amp; Telegraph and their logo is now a globe, not an old-fashioned phone.</a:t>
            </a:r>
            <a:endParaRPr/>
          </a:p>
        </p:txBody>
      </p:sp>
      <p:sp>
        <p:nvSpPr>
          <p:cNvPr id="370" name="Google Shape;370;p1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t>The hallmark of good brand management is to grow, change, and evolve to remain relevant, generation after generation.</a:t>
            </a:r>
            <a:endParaRPr/>
          </a:p>
          <a:p>
            <a:pPr indent="0" lvl="0" marL="0" rtl="0" algn="l">
              <a:spcBef>
                <a:spcPts val="0"/>
              </a:spcBef>
              <a:spcAft>
                <a:spcPts val="0"/>
              </a:spcAft>
              <a:buNone/>
            </a:pPr>
            <a:r>
              <a:t/>
            </a:r>
            <a:endParaRPr b="1" sz="1300"/>
          </a:p>
          <a:p>
            <a:pPr indent="0" lvl="0" marL="0" rtl="0" algn="l">
              <a:spcBef>
                <a:spcPts val="0"/>
              </a:spcBef>
              <a:spcAft>
                <a:spcPts val="0"/>
              </a:spcAft>
              <a:buNone/>
            </a:pPr>
            <a:r>
              <a:rPr lang="en-US" sz="1300"/>
              <a:t>A logo associated with a WWII-era organization loses relevance with each new generation of youth. Updating a logo periodically is a brand management best practice the exhibits progress.</a:t>
            </a:r>
            <a:endParaRPr/>
          </a:p>
        </p:txBody>
      </p:sp>
      <p:sp>
        <p:nvSpPr>
          <p:cNvPr id="384" name="Google Shape;384;p1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1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61" name="Google Shape;461;p1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1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t>Understanding brand psychology and the physiology of how humans absorb information visually and make subconscious assessments, CAP needs to modernize the logo. We’re not our grandmother’s CAP anymore.</a:t>
            </a:r>
            <a:endParaRPr/>
          </a:p>
        </p:txBody>
      </p:sp>
      <p:sp>
        <p:nvSpPr>
          <p:cNvPr id="474" name="Google Shape;474;p1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92" name="Google Shape;492;p1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30" name="Google Shape;530;p1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Cars, technology, avionics, etc. have evolved considerably in 80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CAP’s identity hasn’t left the barn. By default, we’re telling the nation, donors, stakeholders, prospective new members, etc. that we’re the same organization we were in the days of Civilian Defense. </a:t>
            </a:r>
            <a:endParaRPr/>
          </a:p>
        </p:txBody>
      </p:sp>
      <p:sp>
        <p:nvSpPr>
          <p:cNvPr id="544" name="Google Shape;544;p1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highlight>
                  <a:srgbClr val="FFFF00"/>
                </a:highlight>
              </a:rPr>
              <a:t>Section 6.4 </a:t>
            </a:r>
            <a:r>
              <a:rPr lang="en-US" sz="1300"/>
              <a:t>(page 47) of the approved Marketing &amp; Communications Plan </a:t>
            </a:r>
            <a:r>
              <a:rPr lang="en-US" sz="1300">
                <a:highlight>
                  <a:srgbClr val="FFFF00"/>
                </a:highlight>
              </a:rPr>
              <a:t>outlines the need for brand modernization to support the Strat Plan</a:t>
            </a:r>
            <a:r>
              <a:rPr lang="en-US" sz="1300"/>
              <a:t>. </a:t>
            </a:r>
            <a:endParaRPr/>
          </a:p>
          <a:p>
            <a:pPr indent="0" lvl="0" marL="0" rtl="0" algn="l">
              <a:spcBef>
                <a:spcPts val="0"/>
              </a:spcBef>
              <a:spcAft>
                <a:spcPts val="0"/>
              </a:spcAft>
              <a:buNone/>
            </a:pPr>
            <a:r>
              <a:t/>
            </a:r>
            <a:endParaRPr sz="1300"/>
          </a:p>
          <a:p>
            <a:pPr indent="0" lvl="0" marL="0" rtl="0" algn="l">
              <a:spcBef>
                <a:spcPts val="0"/>
              </a:spcBef>
              <a:spcAft>
                <a:spcPts val="0"/>
              </a:spcAft>
              <a:buNone/>
            </a:pPr>
            <a:r>
              <a:rPr lang="en-US" sz="1300"/>
              <a:t>To grow and sustain the organization we need to do things differently for the next 80 years so we’re no longer “the best kept secret.” Bringing the visual identity into the 21</a:t>
            </a:r>
            <a:r>
              <a:rPr baseline="30000" lang="en-US" sz="1300"/>
              <a:t>st</a:t>
            </a:r>
            <a:r>
              <a:rPr lang="en-US" sz="1300"/>
              <a:t> century is an important step in our ongoing effort to increase the level or organization sophistication as a world-class nonprofit.</a:t>
            </a:r>
            <a:endParaRPr/>
          </a:p>
          <a:p>
            <a:pPr indent="0" lvl="0" marL="0" rtl="0" algn="l">
              <a:spcBef>
                <a:spcPts val="0"/>
              </a:spcBef>
              <a:spcAft>
                <a:spcPts val="0"/>
              </a:spcAft>
              <a:buNone/>
            </a:pPr>
            <a:r>
              <a:t/>
            </a:r>
            <a:endParaRPr sz="1300"/>
          </a:p>
          <a:p>
            <a:pPr indent="0" lvl="0" marL="0" rtl="0" algn="l">
              <a:spcBef>
                <a:spcPts val="0"/>
              </a:spcBef>
              <a:spcAft>
                <a:spcPts val="0"/>
              </a:spcAft>
              <a:buNone/>
            </a:pPr>
            <a:r>
              <a:rPr lang="en-US" sz="1300"/>
              <a:t>CAP spends considerable effort talking to ourselves about ourselves. That’s important in a member-driven organization for retention but retention is not a growth strategy. We need to increase brand awareness and recruiting efforts. The brand needs to be exciting.</a:t>
            </a:r>
            <a:br>
              <a:rPr lang="en-US" sz="1300"/>
            </a:br>
            <a:endParaRPr sz="1300"/>
          </a:p>
          <a:p>
            <a:pPr indent="0" lvl="0" marL="0" rtl="0" algn="l">
              <a:spcBef>
                <a:spcPts val="0"/>
              </a:spcBef>
              <a:spcAft>
                <a:spcPts val="0"/>
              </a:spcAft>
              <a:buNone/>
            </a:pPr>
            <a:r>
              <a:t/>
            </a:r>
            <a:endParaRPr/>
          </a:p>
        </p:txBody>
      </p:sp>
      <p:sp>
        <p:nvSpPr>
          <p:cNvPr id="78" name="Google Shape;78;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2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2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new USAF logo reflects the evolution of technology – even its stealthy shape is sleek and fast.</a:t>
            </a:r>
            <a:endParaRPr/>
          </a:p>
        </p:txBody>
      </p:sp>
      <p:sp>
        <p:nvSpPr>
          <p:cNvPr id="605" name="Google Shape;605;p2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CAP logo does not reflect the quantum leap in technology since the 1940s</a:t>
            </a:r>
            <a:endParaRPr/>
          </a:p>
        </p:txBody>
      </p:sp>
      <p:sp>
        <p:nvSpPr>
          <p:cNvPr id="629" name="Google Shape;629;p2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2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56" name="Google Shape;656;p2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2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94" name="Google Shape;694;p2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2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2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data is a compilation of all surveys and polls over the past two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Much like a technology adoption curve, a brand refresh includes Innovators, Early Adopters, Early Majority, Late Majority, and Laggards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Studies show that the Late Adopters will be reduced by more than half when shown an alternative new logo. They just may not be able to envision what that new shape might looks like or understand the need to change. And some members may grow to like it over time (as was the case with the new Air Force logo) and some may never like the new logo for a variety of reasons (emotional attachment to the old logo as a cadet, aesthetics, color, etc.). However, laggards and late adopters ho resist changes are not the visionaries whose voices drive an organization forward – innovators and early adopters drive change and growth within organizations.</a:t>
            </a:r>
            <a:endParaRPr/>
          </a:p>
          <a:p>
            <a:pPr indent="0" lvl="0" marL="0" rtl="0" algn="l">
              <a:spcBef>
                <a:spcPts val="0"/>
              </a:spcBef>
              <a:spcAft>
                <a:spcPts val="0"/>
              </a:spcAft>
              <a:buNone/>
            </a:pPr>
            <a:r>
              <a:t/>
            </a:r>
            <a:endParaRPr/>
          </a:p>
        </p:txBody>
      </p:sp>
      <p:sp>
        <p:nvSpPr>
          <p:cNvPr id="709" name="Google Shape;709;p2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2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745" name="Google Shape;745;p2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2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783" name="Google Shape;783;p2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2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Since the CAP logo hasn’t kept pace with the world around us, any logo refresh that attempts to make up for 80 years of stagnation will seem more dramatic (like a revolution than an evolution).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keep the logo unchanged however is to continue to visually relive the WWII Civil Defense glory days and ignore our role as a modern Total Force Partner.</a:t>
            </a:r>
            <a:endParaRPr/>
          </a:p>
        </p:txBody>
      </p:sp>
      <p:sp>
        <p:nvSpPr>
          <p:cNvPr id="797" name="Google Shape;797;p2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2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13" name="Google Shape;813;p2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2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2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t>Realizing the psychology of branding and the physiology of how humans absorb information visually and make subconscious assessments, the Air Force modernized the logo at the turn of the century – more than 20 years ago.</a:t>
            </a:r>
            <a:endParaRPr/>
          </a:p>
          <a:p>
            <a:pPr indent="0" lvl="0" marL="0" rtl="0" algn="l">
              <a:spcBef>
                <a:spcPts val="0"/>
              </a:spcBef>
              <a:spcAft>
                <a:spcPts val="0"/>
              </a:spcAft>
              <a:buNone/>
            </a:pPr>
            <a:r>
              <a:t/>
            </a:r>
            <a:endParaRPr sz="1300"/>
          </a:p>
          <a:p>
            <a:pPr indent="0" lvl="0" marL="0" rtl="0" algn="l">
              <a:spcBef>
                <a:spcPts val="0"/>
              </a:spcBef>
              <a:spcAft>
                <a:spcPts val="0"/>
              </a:spcAft>
              <a:buNone/>
            </a:pPr>
            <a:r>
              <a:rPr lang="en-US" sz="1300"/>
              <a:t>By comparison, the antiquated CAP logo makes the company feel dated compared to the Air Force.</a:t>
            </a:r>
            <a:endParaRPr/>
          </a:p>
        </p:txBody>
      </p:sp>
      <p:sp>
        <p:nvSpPr>
          <p:cNvPr id="833" name="Google Shape;833;p2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CAP has dramatically improved the level of sophistication and effectiveness in Strategic Planning, Philanthropy (accelerated fundraising and Foundation), Innovation, Safety, Operations (cell forensics and radar analysis), ERP, Marketing and Strategic Communications (replaced the PA model) and more just in the past five years. The 80 year old visual identity does not reflect the dynamic and the well managed company that is today’s CAP.</a:t>
            </a:r>
            <a:endParaRPr/>
          </a:p>
        </p:txBody>
      </p:sp>
      <p:sp>
        <p:nvSpPr>
          <p:cNvPr id="87" name="Google Shape;87;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3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854" name="Google Shape;854;p3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3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Let’s not let this happen to Civil Air Patrol on our watch.</a:t>
            </a:r>
            <a:endParaRPr/>
          </a:p>
        </p:txBody>
      </p:sp>
      <p:sp>
        <p:nvSpPr>
          <p:cNvPr id="880" name="Google Shape;880;p3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3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Should CAP get our collective brand identity from the glory days of WWII?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 is CAP a hi-tech company whose missions and technology continuously evolve to meet the needs of today?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does the logo say about CAP – living in the past or looking to the future?</a:t>
            </a:r>
            <a:endParaRPr/>
          </a:p>
        </p:txBody>
      </p:sp>
      <p:sp>
        <p:nvSpPr>
          <p:cNvPr id="914" name="Google Shape;914;p3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3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3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39" name="Google Shape;939;p3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3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3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77" name="Google Shape;977;p3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3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3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990" name="Google Shape;990;p3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3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3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Inspiration for the new logo shape came from a familiar CAP shapes.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other nonprofits in the emergency services, humanitarian relief, education/STEM, and youth programs. The thing that sets CAP apart is the fact the we operate the worlds largest fleet of aircraft. The aircraft provides a source of inspiration.</a:t>
            </a:r>
            <a:endParaRPr/>
          </a:p>
        </p:txBody>
      </p:sp>
      <p:sp>
        <p:nvSpPr>
          <p:cNvPr id="1009" name="Google Shape;1009;p3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3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3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028" name="Google Shape;1028;p3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3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3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Everything looks like something. Winged logo are common in aviation, auto, logistics and delivery, apparel, etc. MAC has already done a trademark sweep on the proposed new logo. The 383-page reports shows that there will be no issues for CAP to trademark to proposed new logo.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1AB  Citgo  Delta</a:t>
            </a:r>
            <a:endParaRPr/>
          </a:p>
          <a:p>
            <a:pPr indent="0" lvl="0" marL="0" rtl="0" algn="l">
              <a:spcBef>
                <a:spcPts val="0"/>
              </a:spcBef>
              <a:spcAft>
                <a:spcPts val="0"/>
              </a:spcAft>
              <a:buNone/>
            </a:pPr>
            <a:r>
              <a:rPr lang="en-US"/>
              <a:t>2AB  Oldsmobile  Infiniti</a:t>
            </a:r>
            <a:endParaRPr/>
          </a:p>
          <a:p>
            <a:pPr indent="0" lvl="0" marL="0" rtl="0" algn="l">
              <a:spcBef>
                <a:spcPts val="0"/>
              </a:spcBef>
              <a:spcAft>
                <a:spcPts val="0"/>
              </a:spcAft>
              <a:buNone/>
            </a:pPr>
            <a:r>
              <a:rPr lang="en-US"/>
              <a:t>3AB Washington Nationals Walgreen’s</a:t>
            </a:r>
            <a:endParaRPr/>
          </a:p>
          <a:p>
            <a:pPr indent="0" lvl="0" marL="0" rtl="0" algn="l">
              <a:spcBef>
                <a:spcPts val="0"/>
              </a:spcBef>
              <a:spcAft>
                <a:spcPts val="0"/>
              </a:spcAft>
              <a:buNone/>
            </a:pPr>
            <a:r>
              <a:rPr lang="en-US"/>
              <a:t>4AB  Coach   Wells-Fargo </a:t>
            </a:r>
            <a:endParaRPr/>
          </a:p>
          <a:p>
            <a:pPr indent="0" lvl="0" marL="0" rtl="0" algn="l">
              <a:spcBef>
                <a:spcPts val="0"/>
              </a:spcBef>
              <a:spcAft>
                <a:spcPts val="0"/>
              </a:spcAft>
              <a:buNone/>
            </a:pPr>
            <a:r>
              <a:rPr lang="en-US"/>
              <a:t>5AB  Guggi   Channel	</a:t>
            </a:r>
            <a:endParaRPr/>
          </a:p>
          <a:p>
            <a:pPr indent="0" lvl="0" marL="0" rtl="0" algn="l">
              <a:spcBef>
                <a:spcPts val="0"/>
              </a:spcBef>
              <a:spcAft>
                <a:spcPts val="0"/>
              </a:spcAft>
              <a:buNone/>
            </a:pPr>
            <a:r>
              <a:rPr lang="en-US"/>
              <a:t>6AB  Columbia   Sun Microsystems</a:t>
            </a:r>
            <a:endParaRPr/>
          </a:p>
          <a:p>
            <a:pPr indent="0" lvl="0" marL="0" rtl="0" algn="l">
              <a:spcBef>
                <a:spcPts val="0"/>
              </a:spcBef>
              <a:spcAft>
                <a:spcPts val="0"/>
              </a:spcAft>
              <a:buNone/>
            </a:pPr>
            <a:r>
              <a:rPr lang="en-US"/>
              <a:t>7AB  Xbox   Xerox</a:t>
            </a:r>
            <a:endParaRPr/>
          </a:p>
          <a:p>
            <a:pPr indent="0" lvl="0" marL="0" rtl="0" algn="l">
              <a:spcBef>
                <a:spcPts val="0"/>
              </a:spcBef>
              <a:spcAft>
                <a:spcPts val="0"/>
              </a:spcAft>
              <a:buNone/>
            </a:pPr>
            <a:r>
              <a:t/>
            </a:r>
            <a:endParaRPr/>
          </a:p>
        </p:txBody>
      </p:sp>
      <p:sp>
        <p:nvSpPr>
          <p:cNvPr id="1118" name="Google Shape;1118;p3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3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3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185" name="Google Shape;1185;p3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The concept has been vetted, trademark searched, and tested with focus groups including select CAP members with marketing experience, random selections of CAP members, CSAG, Command Council, Directors and Chiefs (CAP senior staff), multiple wing conferences, and two national conferences.</a:t>
            </a:r>
            <a:endParaRPr/>
          </a:p>
        </p:txBody>
      </p:sp>
      <p:sp>
        <p:nvSpPr>
          <p:cNvPr id="102" name="Google Shape;102;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4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4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Updating the wordmark (all caps and length to match “Civil Air Patrol” also provides an opportunity to solve some problem areas with the existing logo and equity between CAP and USAF Auxiliary.</a:t>
            </a:r>
            <a:endParaRPr/>
          </a:p>
        </p:txBody>
      </p:sp>
      <p:sp>
        <p:nvSpPr>
          <p:cNvPr id="1230" name="Google Shape;1230;p4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4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p4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What the visual identity says about our organization based on surveys and polls are various presentations.</a:t>
            </a:r>
            <a:endParaRPr/>
          </a:p>
        </p:txBody>
      </p:sp>
      <p:sp>
        <p:nvSpPr>
          <p:cNvPr id="1286" name="Google Shape;1286;p4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4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p4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00" name="Google Shape;1300;p4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43:notes"/>
          <p:cNvSpPr txBox="1"/>
          <p:nvPr>
            <p:ph idx="1" type="body"/>
          </p:nvPr>
        </p:nvSpPr>
        <p:spPr>
          <a:xfrm>
            <a:off x="731520" y="4620577"/>
            <a:ext cx="5852160" cy="3780473"/>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22" name="Google Shape;1322;p4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4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8" name="Google Shape;1348;p4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49" name="Google Shape;1349;p4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4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p4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71" name="Google Shape;1371;p4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4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p4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99" name="Google Shape;1399;p4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p4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p4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424" name="Google Shape;1424;p4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4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1" name="Google Shape;1441;p4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Leaving the past behind…</a:t>
            </a:r>
            <a:endParaRPr/>
          </a:p>
        </p:txBody>
      </p:sp>
      <p:sp>
        <p:nvSpPr>
          <p:cNvPr id="1442" name="Google Shape;1442;p4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This is the deck we’ve been using for two years to discuss the need to modernize CAP’s visual identity.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think we all agree that we need to modernize so in the essence of time, I’ve eliminated some of the focus group content so we’ll have more time to consider the solution. Some background info will be valuable for this who haven’t seen this presentation.</a:t>
            </a:r>
            <a:endParaRPr/>
          </a:p>
        </p:txBody>
      </p:sp>
      <p:sp>
        <p:nvSpPr>
          <p:cNvPr id="118" name="Google Shape;118;p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65" name="Google Shape;165;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CAP has an icon that by default became our visual identity – it is not a thoughtfully designed logo any more than a safety sign would be considered a logo.</a:t>
            </a:r>
            <a:endParaRPr/>
          </a:p>
        </p:txBody>
      </p:sp>
      <p:sp>
        <p:nvSpPr>
          <p:cNvPr id="179" name="Google Shape;179;p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a:t>A logo should tell a brand story. And our new logo does exactly that.</a:t>
            </a:r>
            <a:endParaRPr/>
          </a:p>
        </p:txBody>
      </p:sp>
      <p:sp>
        <p:nvSpPr>
          <p:cNvPr id="199" name="Google Shape;199;p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latin typeface="Arial"/>
                <a:ea typeface="Arial"/>
                <a:cs typeface="Arial"/>
                <a:sym typeface="Arial"/>
              </a:rPr>
              <a:t>Except for a shoulder patch between 1951-1966 and a strange logo deviation in 2011-2012, CAP hasn’t effectively shed the 1940s Civilian Defense identity despite the fact that Civil Defense hasn’t existed in decades.</a:t>
            </a:r>
            <a:endParaRPr/>
          </a:p>
          <a:p>
            <a:pPr indent="0" lvl="0" marL="0" rtl="0" algn="l">
              <a:spcBef>
                <a:spcPts val="0"/>
              </a:spcBef>
              <a:spcAft>
                <a:spcPts val="0"/>
              </a:spcAft>
              <a:buNone/>
            </a:pPr>
            <a:r>
              <a:t/>
            </a:r>
            <a:endParaRPr/>
          </a:p>
        </p:txBody>
      </p:sp>
      <p:sp>
        <p:nvSpPr>
          <p:cNvPr id="240" name="Google Shape;240;p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50"/>
          <p:cNvSpPr/>
          <p:nvPr/>
        </p:nvSpPr>
        <p:spPr>
          <a:xfrm>
            <a:off x="0" y="6656150"/>
            <a:ext cx="9231550" cy="201850"/>
          </a:xfrm>
          <a:prstGeom prst="rtTriangle">
            <a:avLst/>
          </a:prstGeom>
          <a:gradFill>
            <a:gsLst>
              <a:gs pos="0">
                <a:srgbClr val="7E0000"/>
              </a:gs>
              <a:gs pos="50000">
                <a:srgbClr val="B60000"/>
              </a:gs>
              <a:gs pos="100000">
                <a:srgbClr val="DB00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 name="Google Shape;17;p50"/>
          <p:cNvSpPr/>
          <p:nvPr/>
        </p:nvSpPr>
        <p:spPr>
          <a:xfrm rot="-5397819">
            <a:off x="994997" y="5358766"/>
            <a:ext cx="511617" cy="2501287"/>
          </a:xfrm>
          <a:prstGeom prst="diagStripe">
            <a:avLst>
              <a:gd fmla="val 81854" name="adj"/>
            </a:avLst>
          </a:prstGeom>
          <a:gradFill>
            <a:gsLst>
              <a:gs pos="0">
                <a:srgbClr val="858585"/>
              </a:gs>
              <a:gs pos="50000">
                <a:srgbClr val="C1BFBF"/>
              </a:gs>
              <a:gs pos="100000">
                <a:srgbClr val="E7E5E5"/>
              </a:gs>
            </a:gsLst>
            <a:lin ang="54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 name="Google Shape;18;p50"/>
          <p:cNvSpPr/>
          <p:nvPr/>
        </p:nvSpPr>
        <p:spPr>
          <a:xfrm>
            <a:off x="2" y="6421511"/>
            <a:ext cx="2501449" cy="445025"/>
          </a:xfrm>
          <a:prstGeom prst="rtTriangle">
            <a:avLst/>
          </a:prstGeom>
          <a:gradFill>
            <a:gsLst>
              <a:gs pos="0">
                <a:srgbClr val="0F026F"/>
              </a:gs>
              <a:gs pos="50000">
                <a:srgbClr val="1704A1"/>
              </a:gs>
              <a:gs pos="100000">
                <a:srgbClr val="1C06C1"/>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 name="Google Shape;19;p50"/>
          <p:cNvSpPr txBox="1"/>
          <p:nvPr>
            <p:ph type="title"/>
          </p:nvPr>
        </p:nvSpPr>
        <p:spPr>
          <a:xfrm>
            <a:off x="2993456" y="2349542"/>
            <a:ext cx="7931825" cy="218464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0"/>
          <p:cNvSpPr/>
          <p:nvPr/>
        </p:nvSpPr>
        <p:spPr>
          <a:xfrm>
            <a:off x="88490" y="98323"/>
            <a:ext cx="1504336" cy="14453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1" name="Google Shape;21;p50"/>
          <p:cNvPicPr preferRelativeResize="0"/>
          <p:nvPr/>
        </p:nvPicPr>
        <p:blipFill rotWithShape="1">
          <a:blip r:embed="rId2">
            <a:alphaModFix/>
          </a:blip>
          <a:srcRect b="0" l="0" r="0" t="0"/>
          <a:stretch/>
        </p:blipFill>
        <p:spPr>
          <a:xfrm>
            <a:off x="572194" y="2319251"/>
            <a:ext cx="2211186" cy="221118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1" i="0" sz="1600" u="none" cap="none" strike="noStrike">
                <a:solidFill>
                  <a:srgbClr val="BDBDBD"/>
                </a:solidFill>
                <a:latin typeface="Arial Black"/>
                <a:ea typeface="Arial Black"/>
                <a:cs typeface="Arial Black"/>
                <a:sym typeface="Arial Black"/>
              </a:defRPr>
            </a:lvl1pPr>
            <a:lvl2pPr indent="0" lvl="1" marL="0" algn="r">
              <a:spcBef>
                <a:spcPts val="0"/>
              </a:spcBef>
              <a:buNone/>
              <a:defRPr b="1" i="0" sz="1600" u="none" cap="none" strike="noStrike">
                <a:solidFill>
                  <a:srgbClr val="BDBDBD"/>
                </a:solidFill>
                <a:latin typeface="Arial Black"/>
                <a:ea typeface="Arial Black"/>
                <a:cs typeface="Arial Black"/>
                <a:sym typeface="Arial Black"/>
              </a:defRPr>
            </a:lvl2pPr>
            <a:lvl3pPr indent="0" lvl="2" marL="0" algn="r">
              <a:spcBef>
                <a:spcPts val="0"/>
              </a:spcBef>
              <a:buNone/>
              <a:defRPr b="1" i="0" sz="1600" u="none" cap="none" strike="noStrike">
                <a:solidFill>
                  <a:srgbClr val="BDBDBD"/>
                </a:solidFill>
                <a:latin typeface="Arial Black"/>
                <a:ea typeface="Arial Black"/>
                <a:cs typeface="Arial Black"/>
                <a:sym typeface="Arial Black"/>
              </a:defRPr>
            </a:lvl3pPr>
            <a:lvl4pPr indent="0" lvl="3" marL="0" algn="r">
              <a:spcBef>
                <a:spcPts val="0"/>
              </a:spcBef>
              <a:buNone/>
              <a:defRPr b="1" i="0" sz="1600" u="none" cap="none" strike="noStrike">
                <a:solidFill>
                  <a:srgbClr val="BDBDBD"/>
                </a:solidFill>
                <a:latin typeface="Arial Black"/>
                <a:ea typeface="Arial Black"/>
                <a:cs typeface="Arial Black"/>
                <a:sym typeface="Arial Black"/>
              </a:defRPr>
            </a:lvl4pPr>
            <a:lvl5pPr indent="0" lvl="4" marL="0" algn="r">
              <a:spcBef>
                <a:spcPts val="0"/>
              </a:spcBef>
              <a:buNone/>
              <a:defRPr b="1" i="0" sz="1600" u="none" cap="none" strike="noStrike">
                <a:solidFill>
                  <a:srgbClr val="BDBDBD"/>
                </a:solidFill>
                <a:latin typeface="Arial Black"/>
                <a:ea typeface="Arial Black"/>
                <a:cs typeface="Arial Black"/>
                <a:sym typeface="Arial Black"/>
              </a:defRPr>
            </a:lvl5pPr>
            <a:lvl6pPr indent="0" lvl="5" marL="0" algn="r">
              <a:spcBef>
                <a:spcPts val="0"/>
              </a:spcBef>
              <a:buNone/>
              <a:defRPr b="1" i="0" sz="1600" u="none" cap="none" strike="noStrike">
                <a:solidFill>
                  <a:srgbClr val="BDBDBD"/>
                </a:solidFill>
                <a:latin typeface="Arial Black"/>
                <a:ea typeface="Arial Black"/>
                <a:cs typeface="Arial Black"/>
                <a:sym typeface="Arial Black"/>
              </a:defRPr>
            </a:lvl6pPr>
            <a:lvl7pPr indent="0" lvl="6" marL="0" algn="r">
              <a:spcBef>
                <a:spcPts val="0"/>
              </a:spcBef>
              <a:buNone/>
              <a:defRPr b="1" i="0" sz="1600" u="none" cap="none" strike="noStrike">
                <a:solidFill>
                  <a:srgbClr val="BDBDBD"/>
                </a:solidFill>
                <a:latin typeface="Arial Black"/>
                <a:ea typeface="Arial Black"/>
                <a:cs typeface="Arial Black"/>
                <a:sym typeface="Arial Black"/>
              </a:defRPr>
            </a:lvl7pPr>
            <a:lvl8pPr indent="0" lvl="7" marL="0" algn="r">
              <a:spcBef>
                <a:spcPts val="0"/>
              </a:spcBef>
              <a:buNone/>
              <a:defRPr b="1" i="0" sz="1600" u="none" cap="none" strike="noStrike">
                <a:solidFill>
                  <a:srgbClr val="BDBDBD"/>
                </a:solidFill>
                <a:latin typeface="Arial Black"/>
                <a:ea typeface="Arial Black"/>
                <a:cs typeface="Arial Black"/>
                <a:sym typeface="Arial Black"/>
              </a:defRPr>
            </a:lvl8pPr>
            <a:lvl9pPr indent="0" lvl="8" marL="0" algn="r">
              <a:spcBef>
                <a:spcPts val="0"/>
              </a:spcBef>
              <a:buNone/>
              <a:defRPr b="1" i="0" sz="1600" u="none" cap="none" strike="noStrike">
                <a:solidFill>
                  <a:srgbClr val="BDBDBD"/>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51"/>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52"/>
          <p:cNvSpPr txBox="1"/>
          <p:nvPr>
            <p:ph type="title"/>
          </p:nvPr>
        </p:nvSpPr>
        <p:spPr>
          <a:xfrm>
            <a:off x="1602556" y="149242"/>
            <a:ext cx="9751243"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5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31" name="Shape 31"/>
        <p:cNvGrpSpPr/>
        <p:nvPr/>
      </p:nvGrpSpPr>
      <p:grpSpPr>
        <a:xfrm>
          <a:off x="0" y="0"/>
          <a:ext cx="0" cy="0"/>
          <a:chOff x="0" y="0"/>
          <a:chExt cx="0" cy="0"/>
        </a:xfrm>
      </p:grpSpPr>
      <p:sp>
        <p:nvSpPr>
          <p:cNvPr id="32" name="Google Shape;32;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7" name="Shape 37"/>
        <p:cNvGrpSpPr/>
        <p:nvPr/>
      </p:nvGrpSpPr>
      <p:grpSpPr>
        <a:xfrm>
          <a:off x="0" y="0"/>
          <a:ext cx="0" cy="0"/>
          <a:chOff x="0" y="0"/>
          <a:chExt cx="0" cy="0"/>
        </a:xfrm>
      </p:grpSpPr>
      <p:sp>
        <p:nvSpPr>
          <p:cNvPr id="38" name="Google Shape;38;p54"/>
          <p:cNvSpPr txBox="1"/>
          <p:nvPr>
            <p:ph type="title"/>
          </p:nvPr>
        </p:nvSpPr>
        <p:spPr>
          <a:xfrm>
            <a:off x="1611984" y="136525"/>
            <a:ext cx="9818016"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5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55"/>
          <p:cNvSpPr txBox="1"/>
          <p:nvPr>
            <p:ph type="title"/>
          </p:nvPr>
        </p:nvSpPr>
        <p:spPr>
          <a:xfrm>
            <a:off x="1621410" y="188913"/>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sz="18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5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56"/>
          <p:cNvSpPr txBox="1"/>
          <p:nvPr>
            <p:ph idx="1" type="body"/>
          </p:nvPr>
        </p:nvSpPr>
        <p:spPr>
          <a:xfrm>
            <a:off x="5183188" y="2057400"/>
            <a:ext cx="6172200" cy="380365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3" name="Google Shape;53;p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 name="Google Shape;54;p5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5" name="Google Shape;55;p56"/>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57" name="Shape 57"/>
        <p:cNvGrpSpPr/>
        <p:nvPr/>
      </p:nvGrpSpPr>
      <p:grpSpPr>
        <a:xfrm>
          <a:off x="0" y="0"/>
          <a:ext cx="0" cy="0"/>
          <a:chOff x="0" y="0"/>
          <a:chExt cx="0" cy="0"/>
        </a:xfrm>
      </p:grpSpPr>
      <p:sp>
        <p:nvSpPr>
          <p:cNvPr id="58" name="Google Shape;58;p57"/>
          <p:cNvSpPr/>
          <p:nvPr>
            <p:ph idx="2" type="pic"/>
          </p:nvPr>
        </p:nvSpPr>
        <p:spPr>
          <a:xfrm>
            <a:off x="5183188" y="2057400"/>
            <a:ext cx="6172200" cy="3803650"/>
          </a:xfrm>
          <a:prstGeom prst="rect">
            <a:avLst/>
          </a:prstGeom>
          <a:noFill/>
          <a:ln>
            <a:noFill/>
          </a:ln>
        </p:spPr>
      </p:sp>
      <p:sp>
        <p:nvSpPr>
          <p:cNvPr id="59" name="Google Shape;59;p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5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57"/>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5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solidFill>
                  <a:srgbClr val="BDBDBD"/>
                </a:solidFill>
                <a:latin typeface="Rajdhani SemiBold"/>
                <a:ea typeface="Rajdhani SemiBold"/>
                <a:cs typeface="Rajdhani SemiBold"/>
                <a:sym typeface="Rajdhani SemiBol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1" i="0" sz="1600" u="none" cap="none" strike="noStrike">
                <a:solidFill>
                  <a:srgbClr val="BDBDBD"/>
                </a:solidFill>
                <a:latin typeface="Arial Black"/>
                <a:ea typeface="Arial Black"/>
                <a:cs typeface="Arial Black"/>
                <a:sym typeface="Arial Black"/>
              </a:defRPr>
            </a:lvl1pPr>
            <a:lvl2pPr indent="0" lvl="1" marL="0" marR="0" rtl="0" algn="r">
              <a:spcBef>
                <a:spcPts val="0"/>
              </a:spcBef>
              <a:buNone/>
              <a:defRPr b="1" i="0" sz="1600" u="none" cap="none" strike="noStrike">
                <a:solidFill>
                  <a:srgbClr val="BDBDBD"/>
                </a:solidFill>
                <a:latin typeface="Arial Black"/>
                <a:ea typeface="Arial Black"/>
                <a:cs typeface="Arial Black"/>
                <a:sym typeface="Arial Black"/>
              </a:defRPr>
            </a:lvl2pPr>
            <a:lvl3pPr indent="0" lvl="2" marL="0" marR="0" rtl="0" algn="r">
              <a:spcBef>
                <a:spcPts val="0"/>
              </a:spcBef>
              <a:buNone/>
              <a:defRPr b="1" i="0" sz="1600" u="none" cap="none" strike="noStrike">
                <a:solidFill>
                  <a:srgbClr val="BDBDBD"/>
                </a:solidFill>
                <a:latin typeface="Arial Black"/>
                <a:ea typeface="Arial Black"/>
                <a:cs typeface="Arial Black"/>
                <a:sym typeface="Arial Black"/>
              </a:defRPr>
            </a:lvl3pPr>
            <a:lvl4pPr indent="0" lvl="3" marL="0" marR="0" rtl="0" algn="r">
              <a:spcBef>
                <a:spcPts val="0"/>
              </a:spcBef>
              <a:buNone/>
              <a:defRPr b="1" i="0" sz="1600" u="none" cap="none" strike="noStrike">
                <a:solidFill>
                  <a:srgbClr val="BDBDBD"/>
                </a:solidFill>
                <a:latin typeface="Arial Black"/>
                <a:ea typeface="Arial Black"/>
                <a:cs typeface="Arial Black"/>
                <a:sym typeface="Arial Black"/>
              </a:defRPr>
            </a:lvl4pPr>
            <a:lvl5pPr indent="0" lvl="4" marL="0" marR="0" rtl="0" algn="r">
              <a:spcBef>
                <a:spcPts val="0"/>
              </a:spcBef>
              <a:buNone/>
              <a:defRPr b="1" i="0" sz="1600" u="none" cap="none" strike="noStrike">
                <a:solidFill>
                  <a:srgbClr val="BDBDBD"/>
                </a:solidFill>
                <a:latin typeface="Arial Black"/>
                <a:ea typeface="Arial Black"/>
                <a:cs typeface="Arial Black"/>
                <a:sym typeface="Arial Black"/>
              </a:defRPr>
            </a:lvl5pPr>
            <a:lvl6pPr indent="0" lvl="5" marL="0" marR="0" rtl="0" algn="r">
              <a:spcBef>
                <a:spcPts val="0"/>
              </a:spcBef>
              <a:buNone/>
              <a:defRPr b="1" i="0" sz="1600" u="none" cap="none" strike="noStrike">
                <a:solidFill>
                  <a:srgbClr val="BDBDBD"/>
                </a:solidFill>
                <a:latin typeface="Arial Black"/>
                <a:ea typeface="Arial Black"/>
                <a:cs typeface="Arial Black"/>
                <a:sym typeface="Arial Black"/>
              </a:defRPr>
            </a:lvl6pPr>
            <a:lvl7pPr indent="0" lvl="6" marL="0" marR="0" rtl="0" algn="r">
              <a:spcBef>
                <a:spcPts val="0"/>
              </a:spcBef>
              <a:buNone/>
              <a:defRPr b="1" i="0" sz="1600" u="none" cap="none" strike="noStrike">
                <a:solidFill>
                  <a:srgbClr val="BDBDBD"/>
                </a:solidFill>
                <a:latin typeface="Arial Black"/>
                <a:ea typeface="Arial Black"/>
                <a:cs typeface="Arial Black"/>
                <a:sym typeface="Arial Black"/>
              </a:defRPr>
            </a:lvl7pPr>
            <a:lvl8pPr indent="0" lvl="7" marL="0" marR="0" rtl="0" algn="r">
              <a:spcBef>
                <a:spcPts val="0"/>
              </a:spcBef>
              <a:buNone/>
              <a:defRPr b="1" i="0" sz="1600" u="none" cap="none" strike="noStrike">
                <a:solidFill>
                  <a:srgbClr val="BDBDBD"/>
                </a:solidFill>
                <a:latin typeface="Arial Black"/>
                <a:ea typeface="Arial Black"/>
                <a:cs typeface="Arial Black"/>
                <a:sym typeface="Arial Black"/>
              </a:defRPr>
            </a:lvl8pPr>
            <a:lvl9pPr indent="0" lvl="8" marL="0" marR="0" rtl="0" algn="r">
              <a:spcBef>
                <a:spcPts val="0"/>
              </a:spcBef>
              <a:buNone/>
              <a:defRPr b="1" i="0" sz="1600" u="none" cap="none" strike="noStrike">
                <a:solidFill>
                  <a:srgbClr val="BDBDBD"/>
                </a:solidFill>
                <a:latin typeface="Arial Black"/>
                <a:ea typeface="Arial Black"/>
                <a:cs typeface="Arial Black"/>
                <a:sym typeface="Arial Black"/>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4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BDBDBD"/>
                </a:solidFill>
                <a:latin typeface="Rajdhani SemiBold"/>
                <a:ea typeface="Rajdhani SemiBold"/>
                <a:cs typeface="Rajdhani SemiBold"/>
                <a:sym typeface="Rajdhani SemiBold"/>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4" name="Google Shape;14;p49"/>
          <p:cNvPicPr preferRelativeResize="0"/>
          <p:nvPr/>
        </p:nvPicPr>
        <p:blipFill rotWithShape="1">
          <a:blip r:embed="rId1">
            <a:alphaModFix/>
          </a:blip>
          <a:srcRect b="0" l="0" r="0" t="0"/>
          <a:stretch/>
        </p:blipFill>
        <p:spPr>
          <a:xfrm>
            <a:off x="123307" y="141316"/>
            <a:ext cx="1372984" cy="13729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 name="Shape 63"/>
        <p:cNvGrpSpPr/>
        <p:nvPr/>
      </p:nvGrpSpPr>
      <p:grpSpPr>
        <a:xfrm>
          <a:off x="0" y="0"/>
          <a:ext cx="0" cy="0"/>
          <a:chOff x="0" y="0"/>
          <a:chExt cx="0" cy="0"/>
        </a:xfrm>
      </p:grpSpPr>
      <p:sp>
        <p:nvSpPr>
          <p:cNvPr id="64" name="Google Shape;64;p58"/>
          <p:cNvSpPr txBox="1"/>
          <p:nvPr>
            <p:ph type="title"/>
          </p:nvPr>
        </p:nvSpPr>
        <p:spPr>
          <a:xfrm>
            <a:off x="2993456" y="2349542"/>
            <a:ext cx="7931825" cy="21846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58"/>
          <p:cNvSpPr/>
          <p:nvPr/>
        </p:nvSpPr>
        <p:spPr>
          <a:xfrm>
            <a:off x="0" y="6656150"/>
            <a:ext cx="9231550" cy="201850"/>
          </a:xfrm>
          <a:prstGeom prst="rtTriangle">
            <a:avLst/>
          </a:prstGeom>
          <a:gradFill>
            <a:gsLst>
              <a:gs pos="0">
                <a:srgbClr val="7E0000"/>
              </a:gs>
              <a:gs pos="50000">
                <a:srgbClr val="B60000"/>
              </a:gs>
              <a:gs pos="100000">
                <a:srgbClr val="DB0000"/>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 name="Google Shape;66;p58"/>
          <p:cNvSpPr/>
          <p:nvPr/>
        </p:nvSpPr>
        <p:spPr>
          <a:xfrm rot="-5397819">
            <a:off x="994997" y="5358766"/>
            <a:ext cx="511617" cy="2501287"/>
          </a:xfrm>
          <a:prstGeom prst="diagStripe">
            <a:avLst>
              <a:gd fmla="val 81854" name="adj"/>
            </a:avLst>
          </a:prstGeom>
          <a:gradFill>
            <a:gsLst>
              <a:gs pos="0">
                <a:srgbClr val="858585"/>
              </a:gs>
              <a:gs pos="50000">
                <a:srgbClr val="C1BFBF"/>
              </a:gs>
              <a:gs pos="100000">
                <a:srgbClr val="E7E5E5"/>
              </a:gs>
            </a:gsLst>
            <a:lin ang="54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7" name="Google Shape;67;p58"/>
          <p:cNvSpPr/>
          <p:nvPr/>
        </p:nvSpPr>
        <p:spPr>
          <a:xfrm>
            <a:off x="2" y="6421511"/>
            <a:ext cx="2501449" cy="445025"/>
          </a:xfrm>
          <a:prstGeom prst="rtTriangle">
            <a:avLst/>
          </a:prstGeom>
          <a:gradFill>
            <a:gsLst>
              <a:gs pos="0">
                <a:srgbClr val="0F026F"/>
              </a:gs>
              <a:gs pos="50000">
                <a:srgbClr val="1704A1"/>
              </a:gs>
              <a:gs pos="100000">
                <a:srgbClr val="1C06C1"/>
              </a:gs>
            </a:gsLst>
            <a:lin ang="1890000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3.png"/><Relationship Id="rId5" Type="http://schemas.openxmlformats.org/officeDocument/2006/relationships/image" Target="../media/image37.png"/><Relationship Id="rId6" Type="http://schemas.openxmlformats.org/officeDocument/2006/relationships/image" Target="../media/image46.png"/><Relationship Id="rId7" Type="http://schemas.openxmlformats.org/officeDocument/2006/relationships/image" Target="../media/image2.png"/><Relationship Id="rId8" Type="http://schemas.openxmlformats.org/officeDocument/2006/relationships/image" Target="../media/image4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64.png"/><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66.jpg"/><Relationship Id="rId22" Type="http://schemas.openxmlformats.org/officeDocument/2006/relationships/image" Target="../media/image79.jpg"/><Relationship Id="rId21" Type="http://schemas.openxmlformats.org/officeDocument/2006/relationships/image" Target="../media/image70.jpg"/><Relationship Id="rId24" Type="http://schemas.openxmlformats.org/officeDocument/2006/relationships/image" Target="../media/image65.png"/><Relationship Id="rId23"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215.png"/><Relationship Id="rId26" Type="http://schemas.openxmlformats.org/officeDocument/2006/relationships/image" Target="../media/image81.png"/><Relationship Id="rId25" Type="http://schemas.openxmlformats.org/officeDocument/2006/relationships/image" Target="../media/image74.png"/><Relationship Id="rId28" Type="http://schemas.openxmlformats.org/officeDocument/2006/relationships/image" Target="../media/image80.png"/><Relationship Id="rId27" Type="http://schemas.openxmlformats.org/officeDocument/2006/relationships/image" Target="../media/image63.jpg"/><Relationship Id="rId5" Type="http://schemas.openxmlformats.org/officeDocument/2006/relationships/image" Target="../media/image50.png"/><Relationship Id="rId6" Type="http://schemas.openxmlformats.org/officeDocument/2006/relationships/image" Target="../media/image51.png"/><Relationship Id="rId29" Type="http://schemas.openxmlformats.org/officeDocument/2006/relationships/image" Target="../media/image86.jpg"/><Relationship Id="rId7" Type="http://schemas.openxmlformats.org/officeDocument/2006/relationships/image" Target="../media/image67.png"/><Relationship Id="rId8" Type="http://schemas.openxmlformats.org/officeDocument/2006/relationships/image" Target="../media/image76.png"/><Relationship Id="rId31" Type="http://schemas.openxmlformats.org/officeDocument/2006/relationships/image" Target="../media/image78.png"/><Relationship Id="rId30" Type="http://schemas.openxmlformats.org/officeDocument/2006/relationships/image" Target="../media/image75.png"/><Relationship Id="rId11" Type="http://schemas.openxmlformats.org/officeDocument/2006/relationships/image" Target="../media/image47.jpg"/><Relationship Id="rId33" Type="http://schemas.openxmlformats.org/officeDocument/2006/relationships/image" Target="../media/image84.png"/><Relationship Id="rId10" Type="http://schemas.openxmlformats.org/officeDocument/2006/relationships/image" Target="../media/image58.jpg"/><Relationship Id="rId32" Type="http://schemas.openxmlformats.org/officeDocument/2006/relationships/image" Target="../media/image82.png"/><Relationship Id="rId13" Type="http://schemas.openxmlformats.org/officeDocument/2006/relationships/image" Target="../media/image56.png"/><Relationship Id="rId35" Type="http://schemas.openxmlformats.org/officeDocument/2006/relationships/image" Target="../media/image30.png"/><Relationship Id="rId12" Type="http://schemas.openxmlformats.org/officeDocument/2006/relationships/image" Target="../media/image60.png"/><Relationship Id="rId34" Type="http://schemas.openxmlformats.org/officeDocument/2006/relationships/image" Target="../media/image11.png"/><Relationship Id="rId15" Type="http://schemas.openxmlformats.org/officeDocument/2006/relationships/image" Target="../media/image72.png"/><Relationship Id="rId37" Type="http://schemas.openxmlformats.org/officeDocument/2006/relationships/image" Target="../media/image38.jpg"/><Relationship Id="rId14" Type="http://schemas.openxmlformats.org/officeDocument/2006/relationships/image" Target="../media/image59.png"/><Relationship Id="rId36" Type="http://schemas.openxmlformats.org/officeDocument/2006/relationships/image" Target="../media/image77.png"/><Relationship Id="rId17" Type="http://schemas.openxmlformats.org/officeDocument/2006/relationships/image" Target="../media/image71.png"/><Relationship Id="rId16" Type="http://schemas.openxmlformats.org/officeDocument/2006/relationships/image" Target="../media/image62.jpg"/><Relationship Id="rId38" Type="http://schemas.openxmlformats.org/officeDocument/2006/relationships/image" Target="../media/image41.png"/><Relationship Id="rId19" Type="http://schemas.openxmlformats.org/officeDocument/2006/relationships/image" Target="../media/image68.jpg"/><Relationship Id="rId18" Type="http://schemas.openxmlformats.org/officeDocument/2006/relationships/image" Target="../media/image6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0.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7.png"/><Relationship Id="rId4" Type="http://schemas.openxmlformats.org/officeDocument/2006/relationships/image" Target="../media/image30.png"/><Relationship Id="rId5" Type="http://schemas.openxmlformats.org/officeDocument/2006/relationships/image" Target="../media/image77.png"/><Relationship Id="rId6"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8.png"/><Relationship Id="rId4" Type="http://schemas.openxmlformats.org/officeDocument/2006/relationships/image" Target="../media/image102.png"/><Relationship Id="rId9" Type="http://schemas.openxmlformats.org/officeDocument/2006/relationships/image" Target="../media/image54.jpg"/><Relationship Id="rId5" Type="http://schemas.openxmlformats.org/officeDocument/2006/relationships/image" Target="../media/image28.png"/><Relationship Id="rId6" Type="http://schemas.openxmlformats.org/officeDocument/2006/relationships/image" Target="../media/image98.png"/><Relationship Id="rId7" Type="http://schemas.openxmlformats.org/officeDocument/2006/relationships/image" Target="../media/image97.png"/><Relationship Id="rId8" Type="http://schemas.openxmlformats.org/officeDocument/2006/relationships/image" Target="../media/image41.png"/><Relationship Id="rId11" Type="http://schemas.openxmlformats.org/officeDocument/2006/relationships/image" Target="../media/image99.png"/><Relationship Id="rId10" Type="http://schemas.openxmlformats.org/officeDocument/2006/relationships/image" Target="../media/image105.png"/><Relationship Id="rId13" Type="http://schemas.openxmlformats.org/officeDocument/2006/relationships/image" Target="../media/image94.png"/><Relationship Id="rId12" Type="http://schemas.openxmlformats.org/officeDocument/2006/relationships/image" Target="../media/image92.png"/><Relationship Id="rId15" Type="http://schemas.openxmlformats.org/officeDocument/2006/relationships/image" Target="../media/image104.png"/><Relationship Id="rId14" Type="http://schemas.openxmlformats.org/officeDocument/2006/relationships/image" Target="../media/image95.png"/><Relationship Id="rId17" Type="http://schemas.openxmlformats.org/officeDocument/2006/relationships/image" Target="../media/image111.png"/><Relationship Id="rId16" Type="http://schemas.openxmlformats.org/officeDocument/2006/relationships/image" Target="../media/image108.png"/><Relationship Id="rId19" Type="http://schemas.openxmlformats.org/officeDocument/2006/relationships/image" Target="../media/image160.png"/><Relationship Id="rId18" Type="http://schemas.openxmlformats.org/officeDocument/2006/relationships/image" Target="../media/image10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6.gif"/><Relationship Id="rId4" Type="http://schemas.openxmlformats.org/officeDocument/2006/relationships/image" Target="../media/image114.jpg"/><Relationship Id="rId5" Type="http://schemas.openxmlformats.org/officeDocument/2006/relationships/image" Target="../media/image101.jpg"/><Relationship Id="rId6" Type="http://schemas.openxmlformats.org/officeDocument/2006/relationships/image" Target="../media/image11.png"/><Relationship Id="rId7"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28.png"/><Relationship Id="rId5" Type="http://schemas.openxmlformats.org/officeDocument/2006/relationships/image" Target="../media/image119.png"/><Relationship Id="rId6" Type="http://schemas.openxmlformats.org/officeDocument/2006/relationships/image" Target="../media/image103.png"/><Relationship Id="rId7" Type="http://schemas.openxmlformats.org/officeDocument/2006/relationships/image" Target="../media/image129.png"/><Relationship Id="rId8" Type="http://schemas.openxmlformats.org/officeDocument/2006/relationships/image" Target="../media/image130.jpg"/><Relationship Id="rId11" Type="http://schemas.openxmlformats.org/officeDocument/2006/relationships/image" Target="../media/image118.png"/><Relationship Id="rId10" Type="http://schemas.openxmlformats.org/officeDocument/2006/relationships/image" Target="../media/image54.jpg"/><Relationship Id="rId12" Type="http://schemas.openxmlformats.org/officeDocument/2006/relationships/image" Target="../media/image1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77.png"/><Relationship Id="rId9" Type="http://schemas.openxmlformats.org/officeDocument/2006/relationships/image" Target="../media/image120.png"/><Relationship Id="rId5" Type="http://schemas.openxmlformats.org/officeDocument/2006/relationships/image" Target="../media/image40.png"/><Relationship Id="rId6" Type="http://schemas.openxmlformats.org/officeDocument/2006/relationships/image" Target="../media/image28.png"/><Relationship Id="rId7" Type="http://schemas.openxmlformats.org/officeDocument/2006/relationships/image" Target="../media/image124.png"/><Relationship Id="rId8" Type="http://schemas.openxmlformats.org/officeDocument/2006/relationships/image" Target="../media/image41.png"/><Relationship Id="rId10"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1.jpg"/><Relationship Id="rId4" Type="http://schemas.openxmlformats.org/officeDocument/2006/relationships/image" Target="../media/image123.jpg"/><Relationship Id="rId5" Type="http://schemas.openxmlformats.org/officeDocument/2006/relationships/image" Target="../media/image121.png"/><Relationship Id="rId6" Type="http://schemas.openxmlformats.org/officeDocument/2006/relationships/image" Target="../media/image1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6.jpg"/><Relationship Id="rId4" Type="http://schemas.openxmlformats.org/officeDocument/2006/relationships/image" Target="../media/image128.png"/><Relationship Id="rId9" Type="http://schemas.openxmlformats.org/officeDocument/2006/relationships/image" Target="../media/image133.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42.png"/><Relationship Id="rId8"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87.png"/><Relationship Id="rId5" Type="http://schemas.openxmlformats.org/officeDocument/2006/relationships/image" Target="../media/image30.png"/><Relationship Id="rId6" Type="http://schemas.openxmlformats.org/officeDocument/2006/relationships/image" Target="../media/image38.jpg"/><Relationship Id="rId7" Type="http://schemas.openxmlformats.org/officeDocument/2006/relationships/image" Target="../media/image143.png"/><Relationship Id="rId8"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6.jpg"/><Relationship Id="rId5" Type="http://schemas.openxmlformats.org/officeDocument/2006/relationships/image" Target="../media/image14.jpg"/><Relationship Id="rId6"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7.png"/><Relationship Id="rId4" Type="http://schemas.openxmlformats.org/officeDocument/2006/relationships/image" Target="../media/image87.png"/><Relationship Id="rId5" Type="http://schemas.openxmlformats.org/officeDocument/2006/relationships/image" Target="../media/image1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3.png"/><Relationship Id="rId4" Type="http://schemas.openxmlformats.org/officeDocument/2006/relationships/image" Target="../media/image140.png"/><Relationship Id="rId5" Type="http://schemas.openxmlformats.org/officeDocument/2006/relationships/image" Target="../media/image1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137.png"/><Relationship Id="rId5" Type="http://schemas.openxmlformats.org/officeDocument/2006/relationships/image" Target="../media/image54.jpg"/><Relationship Id="rId6"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48.png"/><Relationship Id="rId4" Type="http://schemas.openxmlformats.org/officeDocument/2006/relationships/image" Target="../media/image157.png"/><Relationship Id="rId9" Type="http://schemas.openxmlformats.org/officeDocument/2006/relationships/image" Target="../media/image146.jpg"/><Relationship Id="rId5" Type="http://schemas.openxmlformats.org/officeDocument/2006/relationships/image" Target="../media/image151.jpg"/><Relationship Id="rId6" Type="http://schemas.openxmlformats.org/officeDocument/2006/relationships/image" Target="../media/image149.png"/><Relationship Id="rId7" Type="http://schemas.openxmlformats.org/officeDocument/2006/relationships/image" Target="../media/image147.jpg"/><Relationship Id="rId8" Type="http://schemas.openxmlformats.org/officeDocument/2006/relationships/image" Target="../media/image1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58.png"/><Relationship Id="rId4" Type="http://schemas.openxmlformats.org/officeDocument/2006/relationships/image" Target="../media/image145.png"/><Relationship Id="rId5" Type="http://schemas.openxmlformats.org/officeDocument/2006/relationships/image" Target="../media/image152.png"/><Relationship Id="rId6" Type="http://schemas.openxmlformats.org/officeDocument/2006/relationships/image" Target="../media/image1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62.png"/><Relationship Id="rId4" Type="http://schemas.openxmlformats.org/officeDocument/2006/relationships/image" Target="../media/image167.png"/><Relationship Id="rId5" Type="http://schemas.openxmlformats.org/officeDocument/2006/relationships/image" Target="../media/image158.png"/><Relationship Id="rId6" Type="http://schemas.openxmlformats.org/officeDocument/2006/relationships/image" Target="../media/image145.png"/><Relationship Id="rId7" Type="http://schemas.openxmlformats.org/officeDocument/2006/relationships/image" Target="../media/image216.png"/><Relationship Id="rId8" Type="http://schemas.openxmlformats.org/officeDocument/2006/relationships/image" Target="../media/image150.png"/></Relationships>
</file>

<file path=ppt/slides/_rels/slide38.xml.rels><?xml version="1.0" encoding="UTF-8" standalone="yes"?><Relationships xmlns="http://schemas.openxmlformats.org/package/2006/relationships"><Relationship Id="rId20" Type="http://schemas.openxmlformats.org/officeDocument/2006/relationships/image" Target="../media/image189.png"/><Relationship Id="rId22" Type="http://schemas.openxmlformats.org/officeDocument/2006/relationships/image" Target="../media/image173.png"/><Relationship Id="rId21" Type="http://schemas.openxmlformats.org/officeDocument/2006/relationships/image" Target="../media/image188.jpg"/><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4.png"/><Relationship Id="rId4" Type="http://schemas.openxmlformats.org/officeDocument/2006/relationships/image" Target="../media/image156.png"/><Relationship Id="rId9" Type="http://schemas.openxmlformats.org/officeDocument/2006/relationships/image" Target="../media/image166.jpg"/><Relationship Id="rId5" Type="http://schemas.openxmlformats.org/officeDocument/2006/relationships/image" Target="../media/image155.jpg"/><Relationship Id="rId6" Type="http://schemas.openxmlformats.org/officeDocument/2006/relationships/image" Target="../media/image168.jpg"/><Relationship Id="rId7" Type="http://schemas.openxmlformats.org/officeDocument/2006/relationships/image" Target="../media/image176.png"/><Relationship Id="rId8" Type="http://schemas.openxmlformats.org/officeDocument/2006/relationships/image" Target="../media/image171.png"/><Relationship Id="rId11" Type="http://schemas.openxmlformats.org/officeDocument/2006/relationships/image" Target="../media/image179.png"/><Relationship Id="rId10" Type="http://schemas.openxmlformats.org/officeDocument/2006/relationships/image" Target="../media/image181.jpg"/><Relationship Id="rId13" Type="http://schemas.openxmlformats.org/officeDocument/2006/relationships/image" Target="../media/image170.jpg"/><Relationship Id="rId12" Type="http://schemas.openxmlformats.org/officeDocument/2006/relationships/image" Target="../media/image163.png"/><Relationship Id="rId15" Type="http://schemas.openxmlformats.org/officeDocument/2006/relationships/image" Target="../media/image172.png"/><Relationship Id="rId14" Type="http://schemas.openxmlformats.org/officeDocument/2006/relationships/image" Target="../media/image175.png"/><Relationship Id="rId17" Type="http://schemas.openxmlformats.org/officeDocument/2006/relationships/image" Target="../media/image182.jpg"/><Relationship Id="rId16" Type="http://schemas.openxmlformats.org/officeDocument/2006/relationships/image" Target="../media/image186.png"/><Relationship Id="rId19" Type="http://schemas.openxmlformats.org/officeDocument/2006/relationships/image" Target="../media/image183.png"/><Relationship Id="rId18" Type="http://schemas.openxmlformats.org/officeDocument/2006/relationships/image" Target="../media/image1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214.png"/><Relationship Id="rId5" Type="http://schemas.openxmlformats.org/officeDocument/2006/relationships/image" Target="../media/image178.png"/><Relationship Id="rId6" Type="http://schemas.openxmlformats.org/officeDocument/2006/relationships/image" Target="../media/image1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84.jpg"/><Relationship Id="rId4" Type="http://schemas.openxmlformats.org/officeDocument/2006/relationships/image" Target="../media/image178.png"/><Relationship Id="rId5" Type="http://schemas.openxmlformats.org/officeDocument/2006/relationships/image" Target="../media/image180.jpg"/><Relationship Id="rId6" Type="http://schemas.openxmlformats.org/officeDocument/2006/relationships/image" Target="../media/image5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06.png"/><Relationship Id="rId4" Type="http://schemas.openxmlformats.org/officeDocument/2006/relationships/image" Target="../media/image196.png"/><Relationship Id="rId5" Type="http://schemas.openxmlformats.org/officeDocument/2006/relationships/image" Target="../media/image144.png"/><Relationship Id="rId6" Type="http://schemas.openxmlformats.org/officeDocument/2006/relationships/image" Target="../media/image1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32.png"/><Relationship Id="rId4" Type="http://schemas.openxmlformats.org/officeDocument/2006/relationships/image" Target="../media/image144.png"/><Relationship Id="rId5" Type="http://schemas.openxmlformats.org/officeDocument/2006/relationships/image" Target="../media/image1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48.png"/><Relationship Id="rId4" Type="http://schemas.openxmlformats.org/officeDocument/2006/relationships/image" Target="../media/image157.png"/><Relationship Id="rId9" Type="http://schemas.openxmlformats.org/officeDocument/2006/relationships/image" Target="../media/image146.jpg"/><Relationship Id="rId5" Type="http://schemas.openxmlformats.org/officeDocument/2006/relationships/image" Target="../media/image151.jpg"/><Relationship Id="rId6" Type="http://schemas.openxmlformats.org/officeDocument/2006/relationships/image" Target="../media/image149.png"/><Relationship Id="rId7" Type="http://schemas.openxmlformats.org/officeDocument/2006/relationships/image" Target="../media/image147.jpg"/><Relationship Id="rId8" Type="http://schemas.openxmlformats.org/officeDocument/2006/relationships/image" Target="../media/image154.jpg"/><Relationship Id="rId10" Type="http://schemas.openxmlformats.org/officeDocument/2006/relationships/image" Target="../media/image2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192.jpg"/><Relationship Id="rId7" Type="http://schemas.openxmlformats.org/officeDocument/2006/relationships/image" Target="../media/image203.png"/><Relationship Id="rId8" Type="http://schemas.openxmlformats.org/officeDocument/2006/relationships/image" Target="../media/image20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8.png"/><Relationship Id="rId4" Type="http://schemas.openxmlformats.org/officeDocument/2006/relationships/image" Target="../media/image54.jpg"/><Relationship Id="rId5" Type="http://schemas.openxmlformats.org/officeDocument/2006/relationships/image" Target="../media/image137.png"/><Relationship Id="rId6" Type="http://schemas.openxmlformats.org/officeDocument/2006/relationships/image" Target="../media/image1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0.png"/><Relationship Id="rId4"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42.jpg"/><Relationship Id="rId7" Type="http://schemas.openxmlformats.org/officeDocument/2006/relationships/image" Target="../media/image212.png"/><Relationship Id="rId8" Type="http://schemas.openxmlformats.org/officeDocument/2006/relationships/image" Target="../media/image1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11.png"/><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5.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57.jpg"/></Relationships>
</file>

<file path=ppt/slides/_rels/slide8.xml.rels><?xml version="1.0" encoding="UTF-8" standalone="yes"?><Relationships xmlns="http://schemas.openxmlformats.org/package/2006/relationships"><Relationship Id="rId20" Type="http://schemas.openxmlformats.org/officeDocument/2006/relationships/image" Target="../media/image27.png"/><Relationship Id="rId11" Type="http://schemas.openxmlformats.org/officeDocument/2006/relationships/image" Target="../media/image31.png"/><Relationship Id="rId10" Type="http://schemas.openxmlformats.org/officeDocument/2006/relationships/image" Target="../media/image22.png"/><Relationship Id="rId21" Type="http://schemas.openxmlformats.org/officeDocument/2006/relationships/image" Target="../media/image23.jpg"/><Relationship Id="rId13" Type="http://schemas.openxmlformats.org/officeDocument/2006/relationships/image" Target="../media/image36.png"/><Relationship Id="rId12"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5.jpg"/><Relationship Id="rId9" Type="http://schemas.openxmlformats.org/officeDocument/2006/relationships/image" Target="../media/image29.png"/><Relationship Id="rId15" Type="http://schemas.openxmlformats.org/officeDocument/2006/relationships/image" Target="../media/image24.png"/><Relationship Id="rId14" Type="http://schemas.openxmlformats.org/officeDocument/2006/relationships/image" Target="../media/image34.png"/><Relationship Id="rId17" Type="http://schemas.openxmlformats.org/officeDocument/2006/relationships/image" Target="../media/image28.png"/><Relationship Id="rId16" Type="http://schemas.openxmlformats.org/officeDocument/2006/relationships/image" Target="../media/image33.png"/><Relationship Id="rId5" Type="http://schemas.openxmlformats.org/officeDocument/2006/relationships/image" Target="../media/image3.jpg"/><Relationship Id="rId19" Type="http://schemas.openxmlformats.org/officeDocument/2006/relationships/image" Target="../media/image32.png"/><Relationship Id="rId6" Type="http://schemas.openxmlformats.org/officeDocument/2006/relationships/image" Target="../media/image19.png"/><Relationship Id="rId18" Type="http://schemas.openxmlformats.org/officeDocument/2006/relationships/image" Target="../media/image35.png"/><Relationship Id="rId7" Type="http://schemas.openxmlformats.org/officeDocument/2006/relationships/image" Target="../media/image7.png"/><Relationship Id="rId8"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54.jpg"/><Relationship Id="rId5" Type="http://schemas.openxmlformats.org/officeDocument/2006/relationships/image" Target="../media/image38.jpg"/><Relationship Id="rId6" Type="http://schemas.openxmlformats.org/officeDocument/2006/relationships/image" Target="../media/image45.png"/><Relationship Id="rId7" Type="http://schemas.openxmlformats.org/officeDocument/2006/relationships/image" Target="../media/image41.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
          <p:cNvSpPr txBox="1"/>
          <p:nvPr>
            <p:ph type="title"/>
          </p:nvPr>
        </p:nvSpPr>
        <p:spPr>
          <a:xfrm>
            <a:off x="2993456" y="2349542"/>
            <a:ext cx="7931825" cy="21846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Brand Modernization</a:t>
            </a:r>
            <a:br>
              <a:rPr lang="en-US"/>
            </a:br>
            <a:endParaRPr/>
          </a:p>
        </p:txBody>
      </p:sp>
      <p:sp>
        <p:nvSpPr>
          <p:cNvPr id="74" name="Google Shape;74;p1"/>
          <p:cNvSpPr txBox="1"/>
          <p:nvPr/>
        </p:nvSpPr>
        <p:spPr>
          <a:xfrm>
            <a:off x="3644900" y="3706301"/>
            <a:ext cx="6458300" cy="1157799"/>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A5A5A5"/>
              </a:buClr>
              <a:buSzPts val="2800"/>
              <a:buFont typeface="Arial"/>
              <a:buNone/>
            </a:pPr>
            <a:r>
              <a:rPr b="1" i="0" lang="en-US" sz="2800" u="none" cap="none" strike="noStrike">
                <a:solidFill>
                  <a:srgbClr val="A5A5A5"/>
                </a:solidFill>
                <a:latin typeface="Arial"/>
                <a:ea typeface="Arial"/>
                <a:cs typeface="Arial"/>
                <a:sym typeface="Arial"/>
              </a:rPr>
              <a:t>Captain Roman Vitanza</a:t>
            </a:r>
            <a:endParaRPr/>
          </a:p>
          <a:p>
            <a:pPr indent="0" lvl="0" marL="0" marR="0" rtl="0" algn="ctr">
              <a:lnSpc>
                <a:spcPct val="90000"/>
              </a:lnSpc>
              <a:spcBef>
                <a:spcPts val="1000"/>
              </a:spcBef>
              <a:spcAft>
                <a:spcPts val="0"/>
              </a:spcAft>
              <a:buClr>
                <a:srgbClr val="A5A5A5"/>
              </a:buClr>
              <a:buSzPts val="2400"/>
              <a:buFont typeface="Arial"/>
              <a:buNone/>
            </a:pPr>
            <a:r>
              <a:rPr lang="en-US" sz="2400">
                <a:solidFill>
                  <a:srgbClr val="A5A5A5"/>
                </a:solidFill>
              </a:rPr>
              <a:t>National Headquarters Brand Manager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5" name="Google Shape;295;p10"/>
          <p:cNvSpPr txBox="1"/>
          <p:nvPr>
            <p:ph type="title"/>
          </p:nvPr>
        </p:nvSpPr>
        <p:spPr>
          <a:xfrm>
            <a:off x="845940" y="167158"/>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Scope of Refresh</a:t>
            </a:r>
            <a:endParaRPr/>
          </a:p>
        </p:txBody>
      </p:sp>
      <p:pic>
        <p:nvPicPr>
          <p:cNvPr id="296" name="Google Shape;296;p10"/>
          <p:cNvPicPr preferRelativeResize="0"/>
          <p:nvPr/>
        </p:nvPicPr>
        <p:blipFill rotWithShape="1">
          <a:blip r:embed="rId3">
            <a:alphaModFix/>
          </a:blip>
          <a:srcRect b="0" l="0" r="0" t="0"/>
          <a:stretch/>
        </p:blipFill>
        <p:spPr>
          <a:xfrm>
            <a:off x="8179657" y="1610437"/>
            <a:ext cx="2439276" cy="1774623"/>
          </a:xfrm>
          <a:prstGeom prst="rect">
            <a:avLst/>
          </a:prstGeom>
          <a:noFill/>
          <a:ln>
            <a:noFill/>
          </a:ln>
        </p:spPr>
      </p:pic>
      <p:grpSp>
        <p:nvGrpSpPr>
          <p:cNvPr id="297" name="Google Shape;297;p10"/>
          <p:cNvGrpSpPr/>
          <p:nvPr/>
        </p:nvGrpSpPr>
        <p:grpSpPr>
          <a:xfrm>
            <a:off x="8284462" y="4271749"/>
            <a:ext cx="2180015" cy="2145659"/>
            <a:chOff x="852412" y="4648201"/>
            <a:chExt cx="2003989" cy="1972407"/>
          </a:xfrm>
        </p:grpSpPr>
        <p:pic>
          <p:nvPicPr>
            <p:cNvPr descr="A picture containing drawing&#10;&#10;Description automatically generated" id="298" name="Google Shape;298;p10"/>
            <p:cNvPicPr preferRelativeResize="0"/>
            <p:nvPr/>
          </p:nvPicPr>
          <p:blipFill rotWithShape="1">
            <a:blip r:embed="rId4">
              <a:alphaModFix/>
            </a:blip>
            <a:srcRect b="0" l="-9755" r="-8254" t="-4301"/>
            <a:stretch/>
          </p:blipFill>
          <p:spPr>
            <a:xfrm>
              <a:off x="852412" y="4648201"/>
              <a:ext cx="2003989" cy="1771210"/>
            </a:xfrm>
            <a:prstGeom prst="triangle">
              <a:avLst>
                <a:gd fmla="val 50000" name="adj"/>
              </a:avLst>
            </a:prstGeom>
            <a:noFill/>
            <a:ln>
              <a:noFill/>
            </a:ln>
          </p:spPr>
        </p:pic>
        <p:pic>
          <p:nvPicPr>
            <p:cNvPr descr="Question mark" id="299" name="Google Shape;299;p10"/>
            <p:cNvPicPr preferRelativeResize="0"/>
            <p:nvPr/>
          </p:nvPicPr>
          <p:blipFill rotWithShape="1">
            <a:blip r:embed="rId5">
              <a:alphaModFix/>
            </a:blip>
            <a:srcRect b="0" l="0" r="0" t="0"/>
            <a:stretch/>
          </p:blipFill>
          <p:spPr>
            <a:xfrm>
              <a:off x="941761" y="4720913"/>
              <a:ext cx="1899695" cy="1899695"/>
            </a:xfrm>
            <a:prstGeom prst="rect">
              <a:avLst/>
            </a:prstGeom>
            <a:noFill/>
            <a:ln>
              <a:noFill/>
            </a:ln>
          </p:spPr>
        </p:pic>
      </p:grpSp>
      <p:sp>
        <p:nvSpPr>
          <p:cNvPr id="300" name="Google Shape;300;p10"/>
          <p:cNvSpPr txBox="1"/>
          <p:nvPr/>
        </p:nvSpPr>
        <p:spPr>
          <a:xfrm>
            <a:off x="5414639" y="3688589"/>
            <a:ext cx="142373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Emblem</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Unchanged</a:t>
            </a:r>
            <a:endParaRPr/>
          </a:p>
        </p:txBody>
      </p:sp>
      <p:sp>
        <p:nvSpPr>
          <p:cNvPr id="301" name="Google Shape;301;p10"/>
          <p:cNvSpPr txBox="1"/>
          <p:nvPr/>
        </p:nvSpPr>
        <p:spPr>
          <a:xfrm>
            <a:off x="8585299" y="3666265"/>
            <a:ext cx="142373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Logo</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Updated</a:t>
            </a:r>
            <a:endParaRPr/>
          </a:p>
        </p:txBody>
      </p:sp>
      <p:sp>
        <p:nvSpPr>
          <p:cNvPr id="302" name="Google Shape;302;p10"/>
          <p:cNvSpPr txBox="1"/>
          <p:nvPr/>
        </p:nvSpPr>
        <p:spPr>
          <a:xfrm>
            <a:off x="1554665" y="3681253"/>
            <a:ext cx="278930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Seal</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Unchanged</a:t>
            </a:r>
            <a:endParaRPr/>
          </a:p>
        </p:txBody>
      </p:sp>
      <p:pic>
        <p:nvPicPr>
          <p:cNvPr id="303" name="Google Shape;303;p10"/>
          <p:cNvPicPr preferRelativeResize="0"/>
          <p:nvPr/>
        </p:nvPicPr>
        <p:blipFill rotWithShape="1">
          <a:blip r:embed="rId6">
            <a:alphaModFix/>
          </a:blip>
          <a:srcRect b="0" l="0" r="0" t="0"/>
          <a:stretch/>
        </p:blipFill>
        <p:spPr>
          <a:xfrm>
            <a:off x="5206378" y="1651380"/>
            <a:ext cx="1784908" cy="1760568"/>
          </a:xfrm>
          <a:prstGeom prst="rect">
            <a:avLst/>
          </a:prstGeom>
          <a:noFill/>
          <a:ln>
            <a:noFill/>
          </a:ln>
        </p:spPr>
      </p:pic>
      <p:pic>
        <p:nvPicPr>
          <p:cNvPr id="304" name="Google Shape;304;p10"/>
          <p:cNvPicPr preferRelativeResize="0"/>
          <p:nvPr/>
        </p:nvPicPr>
        <p:blipFill rotWithShape="1">
          <a:blip r:embed="rId7">
            <a:alphaModFix/>
          </a:blip>
          <a:srcRect b="0" l="0" r="0" t="0"/>
          <a:stretch/>
        </p:blipFill>
        <p:spPr>
          <a:xfrm>
            <a:off x="2063717" y="4412255"/>
            <a:ext cx="1773715" cy="1773715"/>
          </a:xfrm>
          <a:prstGeom prst="rect">
            <a:avLst/>
          </a:prstGeom>
          <a:noFill/>
          <a:ln>
            <a:noFill/>
          </a:ln>
        </p:spPr>
      </p:pic>
      <p:pic>
        <p:nvPicPr>
          <p:cNvPr descr="Picture 2 of 2" id="305" name="Google Shape;305;p10"/>
          <p:cNvPicPr preferRelativeResize="0"/>
          <p:nvPr/>
        </p:nvPicPr>
        <p:blipFill rotWithShape="1">
          <a:blip r:embed="rId8">
            <a:alphaModFix/>
          </a:blip>
          <a:srcRect b="2499" l="810" r="2415" t="1447"/>
          <a:stretch/>
        </p:blipFill>
        <p:spPr>
          <a:xfrm>
            <a:off x="2019033" y="1597808"/>
            <a:ext cx="1800232" cy="1815151"/>
          </a:xfrm>
          <a:prstGeom prst="flowChartConnector">
            <a:avLst/>
          </a:prstGeom>
          <a:noFill/>
          <a:ln>
            <a:noFill/>
          </a:ln>
        </p:spPr>
      </p:pic>
      <p:sp>
        <p:nvSpPr>
          <p:cNvPr id="306" name="Google Shape;306;p10"/>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1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pic>
        <p:nvPicPr>
          <p:cNvPr descr="Logo&#10;&#10;Description automatically generated" id="308" name="Google Shape;308;p10"/>
          <p:cNvPicPr preferRelativeResize="0"/>
          <p:nvPr/>
        </p:nvPicPr>
        <p:blipFill rotWithShape="1">
          <a:blip r:embed="rId9">
            <a:alphaModFix/>
          </a:blip>
          <a:srcRect b="0" l="0" r="0" t="0"/>
          <a:stretch/>
        </p:blipFill>
        <p:spPr>
          <a:xfrm>
            <a:off x="5178433" y="4430627"/>
            <a:ext cx="1840798" cy="18009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1"/>
          <p:cNvSpPr txBox="1"/>
          <p:nvPr>
            <p:ph type="title"/>
          </p:nvPr>
        </p:nvSpPr>
        <p:spPr>
          <a:xfrm>
            <a:off x="1602556" y="149242"/>
            <a:ext cx="9751243"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Associated Applications</a:t>
            </a:r>
            <a:endParaRPr/>
          </a:p>
        </p:txBody>
      </p:sp>
      <p:sp>
        <p:nvSpPr>
          <p:cNvPr id="315" name="Google Shape;315;p1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6" name="Google Shape;316;p1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pic>
        <p:nvPicPr>
          <p:cNvPr id="317" name="Google Shape;317;p11"/>
          <p:cNvPicPr preferRelativeResize="0"/>
          <p:nvPr/>
        </p:nvPicPr>
        <p:blipFill rotWithShape="1">
          <a:blip r:embed="rId3">
            <a:alphaModFix/>
          </a:blip>
          <a:srcRect b="0" l="0" r="0" t="0"/>
          <a:stretch/>
        </p:blipFill>
        <p:spPr>
          <a:xfrm>
            <a:off x="7975429" y="2296632"/>
            <a:ext cx="2755760" cy="3646967"/>
          </a:xfrm>
          <a:prstGeom prst="rect">
            <a:avLst/>
          </a:prstGeom>
          <a:noFill/>
          <a:ln>
            <a:noFill/>
          </a:ln>
        </p:spPr>
      </p:pic>
      <p:pic>
        <p:nvPicPr>
          <p:cNvPr id="318" name="Google Shape;318;p11"/>
          <p:cNvPicPr preferRelativeResize="0"/>
          <p:nvPr/>
        </p:nvPicPr>
        <p:blipFill rotWithShape="1">
          <a:blip r:embed="rId4">
            <a:alphaModFix/>
          </a:blip>
          <a:srcRect b="0" l="0" r="0" t="0"/>
          <a:stretch/>
        </p:blipFill>
        <p:spPr>
          <a:xfrm>
            <a:off x="1376633" y="2700105"/>
            <a:ext cx="2791785" cy="3646967"/>
          </a:xfrm>
          <a:prstGeom prst="rect">
            <a:avLst/>
          </a:prstGeom>
          <a:noFill/>
          <a:ln>
            <a:noFill/>
          </a:ln>
        </p:spPr>
      </p:pic>
      <p:sp>
        <p:nvSpPr>
          <p:cNvPr id="319" name="Google Shape;319;p11"/>
          <p:cNvSpPr txBox="1"/>
          <p:nvPr/>
        </p:nvSpPr>
        <p:spPr>
          <a:xfrm>
            <a:off x="4263151" y="3274861"/>
            <a:ext cx="3616080" cy="225426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Only the logo changes</a:t>
            </a:r>
            <a:r>
              <a:rPr lang="en-US" sz="2400">
                <a:solidFill>
                  <a:schemeClr val="dk1"/>
                </a:solidFill>
                <a:latin typeface="Arial"/>
                <a:ea typeface="Arial"/>
                <a:cs typeface="Arial"/>
                <a:sym typeface="Arial"/>
              </a:rPr>
              <a:t>.</a:t>
            </a:r>
            <a:endParaRPr/>
          </a:p>
          <a:p>
            <a:pPr indent="0" lvl="0" marL="0" marR="0" rtl="0" algn="ctr">
              <a:lnSpc>
                <a:spcPct val="90000"/>
              </a:lnSpc>
              <a:spcBef>
                <a:spcPts val="100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Command emblem and seal remain unchanged.</a:t>
            </a:r>
            <a:endParaRPr/>
          </a:p>
          <a:p>
            <a:pPr indent="0" lvl="0" marL="0" marR="0" rtl="0" algn="l">
              <a:lnSpc>
                <a:spcPct val="90000"/>
              </a:lnSpc>
              <a:spcBef>
                <a:spcPts val="100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p:txBody>
      </p:sp>
      <p:sp>
        <p:nvSpPr>
          <p:cNvPr id="320" name="Google Shape;320;p11"/>
          <p:cNvSpPr/>
          <p:nvPr/>
        </p:nvSpPr>
        <p:spPr>
          <a:xfrm>
            <a:off x="3403961" y="5651536"/>
            <a:ext cx="714207" cy="714207"/>
          </a:xfrm>
          <a:prstGeom prst="donut">
            <a:avLst>
              <a:gd fmla="val 501" name="adj"/>
            </a:avLst>
          </a:prstGeom>
          <a:solidFill>
            <a:srgbClr val="F307C6"/>
          </a:solidFill>
          <a:ln cap="flat" cmpd="sng" w="57150">
            <a:solidFill>
              <a:srgbClr val="F307C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Calibri"/>
              <a:ea typeface="Calibri"/>
              <a:cs typeface="Calibri"/>
              <a:sym typeface="Calibri"/>
            </a:endParaRPr>
          </a:p>
        </p:txBody>
      </p:sp>
      <p:sp>
        <p:nvSpPr>
          <p:cNvPr id="321" name="Google Shape;321;p11"/>
          <p:cNvSpPr/>
          <p:nvPr/>
        </p:nvSpPr>
        <p:spPr>
          <a:xfrm>
            <a:off x="8697433" y="4313275"/>
            <a:ext cx="722041" cy="722041"/>
          </a:xfrm>
          <a:prstGeom prst="donut">
            <a:avLst>
              <a:gd fmla="val 501" name="adj"/>
            </a:avLst>
          </a:prstGeom>
          <a:solidFill>
            <a:srgbClr val="F307C6"/>
          </a:solidFill>
          <a:ln cap="flat" cmpd="sng" w="57150">
            <a:solidFill>
              <a:srgbClr val="F307C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322" name="Google Shape;322;p11"/>
          <p:cNvCxnSpPr>
            <a:stCxn id="320" idx="0"/>
          </p:cNvCxnSpPr>
          <p:nvPr/>
        </p:nvCxnSpPr>
        <p:spPr>
          <a:xfrm flipH="1" rot="10800000">
            <a:off x="3761065" y="3458536"/>
            <a:ext cx="502200" cy="2193000"/>
          </a:xfrm>
          <a:prstGeom prst="straightConnector1">
            <a:avLst/>
          </a:prstGeom>
          <a:noFill/>
          <a:ln cap="flat" cmpd="sng" w="57150">
            <a:solidFill>
              <a:srgbClr val="F307C6"/>
            </a:solidFill>
            <a:prstDash val="solid"/>
            <a:miter lim="800000"/>
            <a:headEnd len="sm" w="sm" type="none"/>
            <a:tailEnd len="sm" w="sm" type="none"/>
          </a:ln>
        </p:spPr>
      </p:cxnSp>
      <p:cxnSp>
        <p:nvCxnSpPr>
          <p:cNvPr id="323" name="Google Shape;323;p11"/>
          <p:cNvCxnSpPr/>
          <p:nvPr/>
        </p:nvCxnSpPr>
        <p:spPr>
          <a:xfrm flipH="1" rot="10800000">
            <a:off x="7783034" y="4795284"/>
            <a:ext cx="914399" cy="181222"/>
          </a:xfrm>
          <a:prstGeom prst="straightConnector1">
            <a:avLst/>
          </a:prstGeom>
          <a:noFill/>
          <a:ln cap="flat" cmpd="sng" w="57150">
            <a:solidFill>
              <a:srgbClr val="F307C6"/>
            </a:solidFill>
            <a:prstDash val="solid"/>
            <a:miter lim="800000"/>
            <a:headEnd len="sm" w="sm" type="none"/>
            <a:tailEnd len="sm" w="sm" type="none"/>
          </a:ln>
        </p:spPr>
      </p:cxnSp>
      <p:pic>
        <p:nvPicPr>
          <p:cNvPr id="324" name="Google Shape;324;p11"/>
          <p:cNvPicPr preferRelativeResize="0"/>
          <p:nvPr/>
        </p:nvPicPr>
        <p:blipFill rotWithShape="1">
          <a:blip r:embed="rId5">
            <a:alphaModFix/>
          </a:blip>
          <a:srcRect b="0" l="0" r="0" t="0"/>
          <a:stretch/>
        </p:blipFill>
        <p:spPr>
          <a:xfrm>
            <a:off x="1376633" y="1469553"/>
            <a:ext cx="3905795" cy="1105054"/>
          </a:xfrm>
          <a:prstGeom prst="rect">
            <a:avLst/>
          </a:prstGeom>
          <a:noFill/>
          <a:ln>
            <a:noFill/>
          </a:ln>
        </p:spPr>
      </p:pic>
      <p:cxnSp>
        <p:nvCxnSpPr>
          <p:cNvPr id="325" name="Google Shape;325;p11"/>
          <p:cNvCxnSpPr/>
          <p:nvPr/>
        </p:nvCxnSpPr>
        <p:spPr>
          <a:xfrm>
            <a:off x="2016409" y="2022080"/>
            <a:ext cx="2246742" cy="1436494"/>
          </a:xfrm>
          <a:prstGeom prst="straightConnector1">
            <a:avLst/>
          </a:prstGeom>
          <a:noFill/>
          <a:ln cap="flat" cmpd="sng" w="57150">
            <a:solidFill>
              <a:srgbClr val="F307C6"/>
            </a:solidFill>
            <a:prstDash val="solid"/>
            <a:miter lim="800000"/>
            <a:headEnd len="sm" w="sm" type="none"/>
            <a:tailEnd len="sm" w="sm" type="none"/>
          </a:ln>
        </p:spPr>
      </p:cxnSp>
      <p:sp>
        <p:nvSpPr>
          <p:cNvPr id="326" name="Google Shape;326;p11"/>
          <p:cNvSpPr/>
          <p:nvPr/>
        </p:nvSpPr>
        <p:spPr>
          <a:xfrm>
            <a:off x="1302202" y="1528615"/>
            <a:ext cx="714207" cy="714207"/>
          </a:xfrm>
          <a:prstGeom prst="donut">
            <a:avLst>
              <a:gd fmla="val 501" name="adj"/>
            </a:avLst>
          </a:prstGeom>
          <a:solidFill>
            <a:srgbClr val="F307C6"/>
          </a:solidFill>
          <a:ln cap="flat" cmpd="sng" w="57150">
            <a:solidFill>
              <a:srgbClr val="F307C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chemeClr val="dk1"/>
              </a:solidFill>
              <a:latin typeface="Calibri"/>
              <a:ea typeface="Calibri"/>
              <a:cs typeface="Calibri"/>
              <a:sym typeface="Calibri"/>
            </a:endParaRPr>
          </a:p>
        </p:txBody>
      </p:sp>
      <p:sp>
        <p:nvSpPr>
          <p:cNvPr id="327" name="Google Shape;327;p11"/>
          <p:cNvSpPr/>
          <p:nvPr/>
        </p:nvSpPr>
        <p:spPr>
          <a:xfrm>
            <a:off x="4176287" y="3366143"/>
            <a:ext cx="184862" cy="184862"/>
          </a:xfrm>
          <a:prstGeom prst="flowChartConnector">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11"/>
          <p:cNvSpPr/>
          <p:nvPr/>
        </p:nvSpPr>
        <p:spPr>
          <a:xfrm>
            <a:off x="7694369" y="4884727"/>
            <a:ext cx="184862" cy="184862"/>
          </a:xfrm>
          <a:prstGeom prst="flowChartConnector">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335" name="Google Shape;335;p12"/>
          <p:cNvGrpSpPr/>
          <p:nvPr/>
        </p:nvGrpSpPr>
        <p:grpSpPr>
          <a:xfrm>
            <a:off x="608289" y="2813109"/>
            <a:ext cx="1604786" cy="2348089"/>
            <a:chOff x="608289" y="2824398"/>
            <a:chExt cx="1604786" cy="2348089"/>
          </a:xfrm>
        </p:grpSpPr>
        <p:sp>
          <p:nvSpPr>
            <p:cNvPr id="336" name="Google Shape;336;p1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12"/>
            <p:cNvSpPr txBox="1"/>
            <p:nvPr/>
          </p:nvSpPr>
          <p:spPr>
            <a:xfrm>
              <a:off x="634472" y="2847466"/>
              <a:ext cx="7842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338" name="Google Shape;338;p12"/>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339" name="Google Shape;339;p12"/>
            <p:cNvSpPr txBox="1"/>
            <p:nvPr/>
          </p:nvSpPr>
          <p:spPr>
            <a:xfrm>
              <a:off x="619126" y="3891477"/>
              <a:ext cx="148131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grpSp>
        <p:nvGrpSpPr>
          <p:cNvPr id="340" name="Google Shape;340;p12"/>
          <p:cNvGrpSpPr/>
          <p:nvPr/>
        </p:nvGrpSpPr>
        <p:grpSpPr>
          <a:xfrm>
            <a:off x="2333418" y="2813108"/>
            <a:ext cx="1604786" cy="2348089"/>
            <a:chOff x="596165" y="2824398"/>
            <a:chExt cx="1604786" cy="2348089"/>
          </a:xfrm>
        </p:grpSpPr>
        <p:sp>
          <p:nvSpPr>
            <p:cNvPr id="341" name="Google Shape;341;p12"/>
            <p:cNvSpPr/>
            <p:nvPr/>
          </p:nvSpPr>
          <p:spPr>
            <a:xfrm>
              <a:off x="613127" y="2824398"/>
              <a:ext cx="1487312" cy="2348089"/>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12"/>
            <p:cNvSpPr txBox="1"/>
            <p:nvPr/>
          </p:nvSpPr>
          <p:spPr>
            <a:xfrm>
              <a:off x="611894" y="2824888"/>
              <a:ext cx="784223" cy="461665"/>
            </a:xfrm>
            <a:prstGeom prst="rect">
              <a:avLst/>
            </a:prstGeom>
            <a:solidFill>
              <a:srgbClr val="0099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343" name="Google Shape;343;p12"/>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344" name="Google Shape;344;p12"/>
            <p:cNvSpPr txBox="1"/>
            <p:nvPr/>
          </p:nvSpPr>
          <p:spPr>
            <a:xfrm>
              <a:off x="619126" y="3880188"/>
              <a:ext cx="148731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grpSp>
        <p:nvGrpSpPr>
          <p:cNvPr id="345" name="Google Shape;345;p12"/>
          <p:cNvGrpSpPr/>
          <p:nvPr/>
        </p:nvGrpSpPr>
        <p:grpSpPr>
          <a:xfrm>
            <a:off x="4112118" y="2808759"/>
            <a:ext cx="1604786" cy="2348089"/>
            <a:chOff x="606220" y="2824398"/>
            <a:chExt cx="1604786" cy="2348089"/>
          </a:xfrm>
        </p:grpSpPr>
        <p:sp>
          <p:nvSpPr>
            <p:cNvPr id="346" name="Google Shape;346;p1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348" name="Google Shape;348;p12"/>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349" name="Google Shape;349;p12"/>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350" name="Google Shape;350;p12"/>
          <p:cNvGrpSpPr/>
          <p:nvPr/>
        </p:nvGrpSpPr>
        <p:grpSpPr>
          <a:xfrm>
            <a:off x="9498595" y="2825725"/>
            <a:ext cx="1604786" cy="2348089"/>
            <a:chOff x="607836" y="2837098"/>
            <a:chExt cx="1604786" cy="2348089"/>
          </a:xfrm>
        </p:grpSpPr>
        <p:sp>
          <p:nvSpPr>
            <p:cNvPr id="351" name="Google Shape;351;p12"/>
            <p:cNvSpPr/>
            <p:nvPr/>
          </p:nvSpPr>
          <p:spPr>
            <a:xfrm>
              <a:off x="613127" y="28370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1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353" name="Google Shape;353;p12"/>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354" name="Google Shape;354;p12"/>
            <p:cNvSpPr txBox="1"/>
            <p:nvPr/>
          </p:nvSpPr>
          <p:spPr>
            <a:xfrm>
              <a:off x="619126" y="3891477"/>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grpSp>
        <p:nvGrpSpPr>
          <p:cNvPr id="355" name="Google Shape;355;p12"/>
          <p:cNvGrpSpPr/>
          <p:nvPr/>
        </p:nvGrpSpPr>
        <p:grpSpPr>
          <a:xfrm>
            <a:off x="5966213" y="2808758"/>
            <a:ext cx="1604786" cy="2348089"/>
            <a:chOff x="606603" y="2824398"/>
            <a:chExt cx="1604786" cy="2348089"/>
          </a:xfrm>
        </p:grpSpPr>
        <p:sp>
          <p:nvSpPr>
            <p:cNvPr id="356" name="Google Shape;356;p1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1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358" name="Google Shape;358;p12"/>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359" name="Google Shape;359;p12"/>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grpSp>
        <p:nvGrpSpPr>
          <p:cNvPr id="360" name="Google Shape;360;p12"/>
          <p:cNvGrpSpPr/>
          <p:nvPr/>
        </p:nvGrpSpPr>
        <p:grpSpPr>
          <a:xfrm>
            <a:off x="7730304" y="2825064"/>
            <a:ext cx="1604786" cy="2348089"/>
            <a:chOff x="597284" y="2824398"/>
            <a:chExt cx="1604786" cy="2348089"/>
          </a:xfrm>
        </p:grpSpPr>
        <p:sp>
          <p:nvSpPr>
            <p:cNvPr id="361" name="Google Shape;361;p1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2"/>
            <p:cNvSpPr txBox="1"/>
            <p:nvPr/>
          </p:nvSpPr>
          <p:spPr>
            <a:xfrm>
              <a:off x="634472" y="2847466"/>
              <a:ext cx="7842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363" name="Google Shape;363;p12"/>
            <p:cNvSpPr txBox="1"/>
            <p:nvPr/>
          </p:nvSpPr>
          <p:spPr>
            <a:xfrm>
              <a:off x="597284" y="3599633"/>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364" name="Google Shape;364;p12"/>
            <p:cNvSpPr txBox="1"/>
            <p:nvPr/>
          </p:nvSpPr>
          <p:spPr>
            <a:xfrm>
              <a:off x="619126" y="3880188"/>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a:t>
              </a:r>
              <a:endParaRPr/>
            </a:p>
          </p:txBody>
        </p:sp>
      </p:grpSp>
      <p:sp>
        <p:nvSpPr>
          <p:cNvPr id="365" name="Google Shape;365;p12"/>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1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3" name="Google Shape;373;p13"/>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Why Brands Modernize</a:t>
            </a:r>
            <a:endParaRPr/>
          </a:p>
        </p:txBody>
      </p:sp>
      <p:grpSp>
        <p:nvGrpSpPr>
          <p:cNvPr id="374" name="Google Shape;374;p13"/>
          <p:cNvGrpSpPr/>
          <p:nvPr/>
        </p:nvGrpSpPr>
        <p:grpSpPr>
          <a:xfrm>
            <a:off x="1987396" y="1863576"/>
            <a:ext cx="2501636" cy="4087590"/>
            <a:chOff x="613127" y="2824398"/>
            <a:chExt cx="1487312" cy="2348089"/>
          </a:xfrm>
        </p:grpSpPr>
        <p:sp>
          <p:nvSpPr>
            <p:cNvPr id="375" name="Google Shape;375;p13"/>
            <p:cNvSpPr/>
            <p:nvPr/>
          </p:nvSpPr>
          <p:spPr>
            <a:xfrm>
              <a:off x="613127" y="2824398"/>
              <a:ext cx="1487312" cy="2348089"/>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3"/>
            <p:cNvSpPr txBox="1"/>
            <p:nvPr/>
          </p:nvSpPr>
          <p:spPr>
            <a:xfrm>
              <a:off x="640014" y="2852057"/>
              <a:ext cx="784223" cy="461665"/>
            </a:xfrm>
            <a:prstGeom prst="rect">
              <a:avLst/>
            </a:prstGeom>
            <a:solidFill>
              <a:srgbClr val="0099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377" name="Google Shape;377;p13"/>
            <p:cNvSpPr txBox="1"/>
            <p:nvPr/>
          </p:nvSpPr>
          <p:spPr>
            <a:xfrm rot="-5400000">
              <a:off x="523615" y="3916594"/>
              <a:ext cx="1664036" cy="713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Best Practice:</a:t>
              </a:r>
              <a:endParaRPr/>
            </a:p>
          </p:txBody>
        </p:sp>
      </p:grpSp>
      <p:sp>
        <p:nvSpPr>
          <p:cNvPr id="378" name="Google Shape;378;p13"/>
          <p:cNvSpPr txBox="1"/>
          <p:nvPr/>
        </p:nvSpPr>
        <p:spPr>
          <a:xfrm>
            <a:off x="4721359" y="1988668"/>
            <a:ext cx="5470634" cy="4114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highlight>
                  <a:srgbClr val="FFFFFF"/>
                </a:highlight>
                <a:latin typeface="Arial"/>
                <a:ea typeface="Arial"/>
                <a:cs typeface="Arial"/>
                <a:sym typeface="Arial"/>
              </a:rPr>
              <a:t>Brands modernize because change is constant.</a:t>
            </a:r>
            <a:endParaRPr/>
          </a:p>
          <a:p>
            <a:pPr indent="-228600" lvl="0" marL="228600" marR="0" rtl="0" algn="l">
              <a:lnSpc>
                <a:spcPct val="90000"/>
              </a:lnSpc>
              <a:spcBef>
                <a:spcPts val="1000"/>
              </a:spcBef>
              <a:spcAft>
                <a:spcPts val="0"/>
              </a:spcAft>
              <a:buClr>
                <a:schemeClr val="dk1"/>
              </a:buClr>
              <a:buSzPts val="2400"/>
              <a:buFont typeface="Arial"/>
              <a:buChar char="•"/>
            </a:pPr>
            <a:r>
              <a:rPr b="1" lang="en-US" sz="2400">
                <a:solidFill>
                  <a:schemeClr val="dk1"/>
                </a:solidFill>
                <a:highlight>
                  <a:srgbClr val="FFFF00"/>
                </a:highlight>
                <a:latin typeface="Arial"/>
                <a:ea typeface="Arial"/>
                <a:cs typeface="Arial"/>
                <a:sym typeface="Arial"/>
              </a:rPr>
              <a:t>Missions change</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technology advances</a:t>
            </a:r>
            <a:r>
              <a:rPr lang="en-US" sz="2400">
                <a:solidFill>
                  <a:schemeClr val="dk1"/>
                </a:solidFill>
                <a:latin typeface="Arial"/>
                <a:ea typeface="Arial"/>
                <a:cs typeface="Arial"/>
                <a:sym typeface="Arial"/>
              </a:rPr>
              <a:t>, products and services evolve, and design trends shift.</a:t>
            </a:r>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Visual </a:t>
            </a:r>
            <a:r>
              <a:rPr b="1" lang="en-US" sz="2400">
                <a:solidFill>
                  <a:schemeClr val="dk1"/>
                </a:solidFill>
                <a:highlight>
                  <a:srgbClr val="FFFF00"/>
                </a:highlight>
                <a:latin typeface="Arial"/>
                <a:ea typeface="Arial"/>
                <a:cs typeface="Arial"/>
                <a:sym typeface="Arial"/>
              </a:rPr>
              <a:t>identities that stagnate give the impression</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that</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the company</a:t>
            </a:r>
            <a:r>
              <a:rPr lang="en-US" sz="2400">
                <a:solidFill>
                  <a:schemeClr val="dk1"/>
                </a:solidFill>
                <a:latin typeface="Arial"/>
                <a:ea typeface="Arial"/>
                <a:cs typeface="Arial"/>
                <a:sym typeface="Arial"/>
              </a:rPr>
              <a:t>, product, or service </a:t>
            </a:r>
            <a:r>
              <a:rPr b="1" lang="en-US" sz="2400">
                <a:solidFill>
                  <a:schemeClr val="dk1"/>
                </a:solidFill>
                <a:highlight>
                  <a:srgbClr val="FFFF00"/>
                </a:highlight>
                <a:latin typeface="Arial"/>
                <a:ea typeface="Arial"/>
                <a:cs typeface="Arial"/>
                <a:sym typeface="Arial"/>
              </a:rPr>
              <a:t>is outmoded</a:t>
            </a:r>
            <a:r>
              <a:rPr lang="en-US" sz="2400">
                <a:solidFill>
                  <a:schemeClr val="dk1"/>
                </a:solidFill>
                <a:latin typeface="Arial"/>
                <a:ea typeface="Arial"/>
                <a:cs typeface="Arial"/>
                <a:sym typeface="Arial"/>
              </a:rPr>
              <a:t>.</a:t>
            </a:r>
            <a:endParaRPr/>
          </a:p>
          <a:p>
            <a:pPr indent="-228600" lvl="0" marL="228600" marR="0" rtl="0" algn="l">
              <a:lnSpc>
                <a:spcPct val="90000"/>
              </a:lnSpc>
              <a:spcBef>
                <a:spcPts val="1000"/>
              </a:spcBef>
              <a:spcAft>
                <a:spcPts val="0"/>
              </a:spcAft>
              <a:buClr>
                <a:schemeClr val="dk1"/>
              </a:buClr>
              <a:buSzPts val="2400"/>
              <a:buFont typeface="Arial"/>
              <a:buChar char="•"/>
            </a:pPr>
            <a:r>
              <a:rPr b="1" lang="en-US" sz="2400">
                <a:solidFill>
                  <a:schemeClr val="dk1"/>
                </a:solidFill>
                <a:highlight>
                  <a:srgbClr val="FFFF00"/>
                </a:highlight>
                <a:latin typeface="Arial"/>
                <a:ea typeface="Arial"/>
                <a:cs typeface="Arial"/>
                <a:sym typeface="Arial"/>
              </a:rPr>
              <a:t>Modernizing a logo </a:t>
            </a:r>
            <a:r>
              <a:rPr lang="en-US" sz="2400">
                <a:solidFill>
                  <a:schemeClr val="dk1"/>
                </a:solidFill>
                <a:latin typeface="Arial"/>
                <a:ea typeface="Arial"/>
                <a:cs typeface="Arial"/>
                <a:sym typeface="Arial"/>
              </a:rPr>
              <a:t>is a visual manifestation that </a:t>
            </a:r>
            <a:r>
              <a:rPr b="1" lang="en-US" sz="2400">
                <a:solidFill>
                  <a:schemeClr val="dk1"/>
                </a:solidFill>
                <a:highlight>
                  <a:srgbClr val="FFFF00"/>
                </a:highlight>
                <a:latin typeface="Arial"/>
                <a:ea typeface="Arial"/>
                <a:cs typeface="Arial"/>
                <a:sym typeface="Arial"/>
              </a:rPr>
              <a:t>reflects change</a:t>
            </a:r>
            <a:r>
              <a:rPr lang="en-US" sz="2400">
                <a:solidFill>
                  <a:schemeClr val="dk1"/>
                </a:solidFill>
                <a:latin typeface="Arial"/>
                <a:ea typeface="Arial"/>
                <a:cs typeface="Arial"/>
                <a:sym typeface="Arial"/>
              </a:rPr>
              <a:t>.</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pic>
        <p:nvPicPr>
          <p:cNvPr descr="See the source image" id="379" name="Google Shape;379;p13"/>
          <p:cNvPicPr preferRelativeResize="0"/>
          <p:nvPr/>
        </p:nvPicPr>
        <p:blipFill rotWithShape="1">
          <a:blip r:embed="rId3">
            <a:alphaModFix/>
          </a:blip>
          <a:srcRect b="0" l="0" r="0" t="0"/>
          <a:stretch/>
        </p:blipFill>
        <p:spPr>
          <a:xfrm>
            <a:off x="2922337" y="1999608"/>
            <a:ext cx="1542831" cy="528501"/>
          </a:xfrm>
          <a:prstGeom prst="rect">
            <a:avLst/>
          </a:prstGeom>
          <a:noFill/>
          <a:ln>
            <a:noFill/>
          </a:ln>
        </p:spPr>
      </p:pic>
      <p:sp>
        <p:nvSpPr>
          <p:cNvPr id="380" name="Google Shape;380;p1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cxnSp>
        <p:nvCxnSpPr>
          <p:cNvPr id="386" name="Google Shape;386;p14"/>
          <p:cNvCxnSpPr/>
          <p:nvPr/>
        </p:nvCxnSpPr>
        <p:spPr>
          <a:xfrm>
            <a:off x="1413164" y="2192482"/>
            <a:ext cx="7491845" cy="0"/>
          </a:xfrm>
          <a:prstGeom prst="straightConnector1">
            <a:avLst/>
          </a:prstGeom>
          <a:noFill/>
          <a:ln cap="flat" cmpd="sng" w="28575">
            <a:solidFill>
              <a:srgbClr val="020202"/>
            </a:solidFill>
            <a:prstDash val="solid"/>
            <a:miter lim="800000"/>
            <a:headEnd len="sm" w="sm" type="none"/>
            <a:tailEnd len="sm" w="sm" type="none"/>
          </a:ln>
        </p:spPr>
      </p:cxnSp>
      <p:sp>
        <p:nvSpPr>
          <p:cNvPr id="387" name="Google Shape;387;p14"/>
          <p:cNvSpPr txBox="1"/>
          <p:nvPr/>
        </p:nvSpPr>
        <p:spPr>
          <a:xfrm>
            <a:off x="962679" y="1616101"/>
            <a:ext cx="1045402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1940s	1950s	1960s	1970s	1980s	1990s	2000s	2010s	2020s </a:t>
            </a:r>
            <a:endParaRPr/>
          </a:p>
        </p:txBody>
      </p:sp>
      <p:sp>
        <p:nvSpPr>
          <p:cNvPr id="388" name="Google Shape;388;p14"/>
          <p:cNvSpPr/>
          <p:nvPr/>
        </p:nvSpPr>
        <p:spPr>
          <a:xfrm>
            <a:off x="1889915" y="5294228"/>
            <a:ext cx="636088" cy="658116"/>
          </a:xfrm>
          <a:prstGeom prst="donut">
            <a:avLst>
              <a:gd fmla="val 5865"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9" name="Google Shape;389;p14"/>
          <p:cNvGrpSpPr/>
          <p:nvPr/>
        </p:nvGrpSpPr>
        <p:grpSpPr>
          <a:xfrm>
            <a:off x="892692" y="2440396"/>
            <a:ext cx="9379231" cy="2577040"/>
            <a:chOff x="657922" y="2219734"/>
            <a:chExt cx="9379231" cy="2577040"/>
          </a:xfrm>
        </p:grpSpPr>
        <p:pic>
          <p:nvPicPr>
            <p:cNvPr descr="A picture containing drawing&#10;&#10;Description automatically generated" id="390" name="Google Shape;390;p14"/>
            <p:cNvPicPr preferRelativeResize="0"/>
            <p:nvPr/>
          </p:nvPicPr>
          <p:blipFill rotWithShape="1">
            <a:blip r:embed="rId3">
              <a:alphaModFix/>
            </a:blip>
            <a:srcRect b="0" l="31035" r="31298" t="0"/>
            <a:stretch/>
          </p:blipFill>
          <p:spPr>
            <a:xfrm>
              <a:off x="5103369" y="3545268"/>
              <a:ext cx="385042" cy="532437"/>
            </a:xfrm>
            <a:prstGeom prst="rect">
              <a:avLst/>
            </a:prstGeom>
            <a:noFill/>
            <a:ln>
              <a:noFill/>
            </a:ln>
          </p:spPr>
        </p:pic>
        <p:cxnSp>
          <p:nvCxnSpPr>
            <p:cNvPr id="391" name="Google Shape;391;p14"/>
            <p:cNvCxnSpPr/>
            <p:nvPr/>
          </p:nvCxnSpPr>
          <p:spPr>
            <a:xfrm>
              <a:off x="5536319" y="3803089"/>
              <a:ext cx="3717464" cy="22837"/>
            </a:xfrm>
            <a:prstGeom prst="straightConnector1">
              <a:avLst/>
            </a:prstGeom>
            <a:noFill/>
            <a:ln cap="flat" cmpd="sng" w="25400">
              <a:solidFill>
                <a:srgbClr val="A6B1B7"/>
              </a:solidFill>
              <a:prstDash val="solid"/>
              <a:miter lim="800000"/>
              <a:headEnd len="med" w="med" type="oval"/>
              <a:tailEnd len="med" w="med" type="oval"/>
            </a:ln>
          </p:spPr>
        </p:cxnSp>
        <p:sp>
          <p:nvSpPr>
            <p:cNvPr id="392" name="Google Shape;392;p14"/>
            <p:cNvSpPr/>
            <p:nvPr/>
          </p:nvSpPr>
          <p:spPr>
            <a:xfrm>
              <a:off x="5639171" y="4114080"/>
              <a:ext cx="465357" cy="682693"/>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93" name="Google Shape;393;p14"/>
            <p:cNvCxnSpPr/>
            <p:nvPr/>
          </p:nvCxnSpPr>
          <p:spPr>
            <a:xfrm>
              <a:off x="2659779" y="3197373"/>
              <a:ext cx="6589437" cy="23193"/>
            </a:xfrm>
            <a:prstGeom prst="straightConnector1">
              <a:avLst/>
            </a:prstGeom>
            <a:noFill/>
            <a:ln cap="flat" cmpd="sng" w="25400">
              <a:solidFill>
                <a:srgbClr val="F2BF2F"/>
              </a:solidFill>
              <a:prstDash val="solid"/>
              <a:miter lim="800000"/>
              <a:headEnd len="med" w="med" type="oval"/>
              <a:tailEnd len="med" w="med" type="oval"/>
            </a:ln>
          </p:spPr>
        </p:cxnSp>
        <p:cxnSp>
          <p:nvCxnSpPr>
            <p:cNvPr id="394" name="Google Shape;394;p14"/>
            <p:cNvCxnSpPr/>
            <p:nvPr/>
          </p:nvCxnSpPr>
          <p:spPr>
            <a:xfrm flipH="1" rot="10800000">
              <a:off x="657922" y="2582272"/>
              <a:ext cx="8545057" cy="21891"/>
            </a:xfrm>
            <a:prstGeom prst="straightConnector1">
              <a:avLst/>
            </a:prstGeom>
            <a:noFill/>
            <a:ln cap="flat" cmpd="sng" w="25400">
              <a:solidFill>
                <a:srgbClr val="ED1B24"/>
              </a:solidFill>
              <a:prstDash val="solid"/>
              <a:miter lim="800000"/>
              <a:headEnd len="med" w="med" type="oval"/>
              <a:tailEnd len="med" w="med" type="oval"/>
            </a:ln>
          </p:spPr>
        </p:cxnSp>
        <p:pic>
          <p:nvPicPr>
            <p:cNvPr id="395" name="Google Shape;395;p14"/>
            <p:cNvPicPr preferRelativeResize="0"/>
            <p:nvPr/>
          </p:nvPicPr>
          <p:blipFill rotWithShape="1">
            <a:blip r:embed="rId4">
              <a:alphaModFix/>
            </a:blip>
            <a:srcRect b="0" l="0" r="0" t="0"/>
            <a:stretch/>
          </p:blipFill>
          <p:spPr>
            <a:xfrm>
              <a:off x="7939231" y="2924294"/>
              <a:ext cx="529326" cy="495176"/>
            </a:xfrm>
            <a:prstGeom prst="rect">
              <a:avLst/>
            </a:prstGeom>
            <a:noFill/>
            <a:ln>
              <a:noFill/>
            </a:ln>
          </p:spPr>
        </p:pic>
        <p:cxnSp>
          <p:nvCxnSpPr>
            <p:cNvPr id="396" name="Google Shape;396;p14"/>
            <p:cNvCxnSpPr/>
            <p:nvPr/>
          </p:nvCxnSpPr>
          <p:spPr>
            <a:xfrm>
              <a:off x="7743616" y="4442278"/>
              <a:ext cx="1278793" cy="4284"/>
            </a:xfrm>
            <a:prstGeom prst="straightConnector1">
              <a:avLst/>
            </a:prstGeom>
            <a:noFill/>
            <a:ln cap="flat" cmpd="sng" w="25400">
              <a:solidFill>
                <a:srgbClr val="FA9B09"/>
              </a:solidFill>
              <a:prstDash val="solid"/>
              <a:miter lim="800000"/>
              <a:headEnd len="med" w="med" type="oval"/>
              <a:tailEnd len="med" w="med" type="oval"/>
            </a:ln>
          </p:spPr>
        </p:cxnSp>
        <p:pic>
          <p:nvPicPr>
            <p:cNvPr descr="End" id="397" name="Google Shape;397;p14"/>
            <p:cNvPicPr preferRelativeResize="0"/>
            <p:nvPr/>
          </p:nvPicPr>
          <p:blipFill rotWithShape="1">
            <a:blip r:embed="rId5">
              <a:alphaModFix/>
            </a:blip>
            <a:srcRect b="0" l="0" r="0" t="0"/>
            <a:stretch/>
          </p:blipFill>
          <p:spPr>
            <a:xfrm>
              <a:off x="8836930" y="3642025"/>
              <a:ext cx="370958" cy="370958"/>
            </a:xfrm>
            <a:prstGeom prst="rect">
              <a:avLst/>
            </a:prstGeom>
            <a:noFill/>
            <a:ln>
              <a:noFill/>
            </a:ln>
          </p:spPr>
        </p:pic>
        <p:pic>
          <p:nvPicPr>
            <p:cNvPr descr="End" id="398" name="Google Shape;398;p14"/>
            <p:cNvPicPr preferRelativeResize="0"/>
            <p:nvPr/>
          </p:nvPicPr>
          <p:blipFill rotWithShape="1">
            <a:blip r:embed="rId6">
              <a:alphaModFix/>
            </a:blip>
            <a:srcRect b="0" l="0" r="0" t="0"/>
            <a:stretch/>
          </p:blipFill>
          <p:spPr>
            <a:xfrm>
              <a:off x="8970859" y="3043865"/>
              <a:ext cx="370958" cy="370958"/>
            </a:xfrm>
            <a:prstGeom prst="rect">
              <a:avLst/>
            </a:prstGeom>
            <a:noFill/>
            <a:ln>
              <a:noFill/>
            </a:ln>
          </p:spPr>
        </p:pic>
        <p:pic>
          <p:nvPicPr>
            <p:cNvPr descr="End" id="399" name="Google Shape;399;p14"/>
            <p:cNvPicPr preferRelativeResize="0"/>
            <p:nvPr/>
          </p:nvPicPr>
          <p:blipFill rotWithShape="1">
            <a:blip r:embed="rId7">
              <a:alphaModFix/>
            </a:blip>
            <a:srcRect b="0" l="0" r="0" t="0"/>
            <a:stretch/>
          </p:blipFill>
          <p:spPr>
            <a:xfrm>
              <a:off x="8371842" y="2399095"/>
              <a:ext cx="370958" cy="370958"/>
            </a:xfrm>
            <a:prstGeom prst="rect">
              <a:avLst/>
            </a:prstGeom>
            <a:noFill/>
            <a:ln>
              <a:noFill/>
            </a:ln>
          </p:spPr>
        </p:pic>
        <p:pic>
          <p:nvPicPr>
            <p:cNvPr descr="End" id="400" name="Google Shape;400;p14"/>
            <p:cNvPicPr preferRelativeResize="0"/>
            <p:nvPr/>
          </p:nvPicPr>
          <p:blipFill rotWithShape="1">
            <a:blip r:embed="rId8">
              <a:alphaModFix/>
            </a:blip>
            <a:srcRect b="0" l="0" r="0" t="0"/>
            <a:stretch/>
          </p:blipFill>
          <p:spPr>
            <a:xfrm>
              <a:off x="8338829" y="4265852"/>
              <a:ext cx="358043" cy="370958"/>
            </a:xfrm>
            <a:prstGeom prst="rect">
              <a:avLst/>
            </a:prstGeom>
            <a:noFill/>
            <a:ln>
              <a:noFill/>
            </a:ln>
          </p:spPr>
        </p:pic>
        <p:pic>
          <p:nvPicPr>
            <p:cNvPr descr="A close up of a logo&#10;&#10;Description automatically generated" id="401" name="Google Shape;401;p14"/>
            <p:cNvPicPr preferRelativeResize="0"/>
            <p:nvPr/>
          </p:nvPicPr>
          <p:blipFill rotWithShape="1">
            <a:blip r:embed="rId9">
              <a:alphaModFix/>
            </a:blip>
            <a:srcRect b="0" l="0" r="0" t="0"/>
            <a:stretch/>
          </p:blipFill>
          <p:spPr>
            <a:xfrm>
              <a:off x="9079867" y="4296000"/>
              <a:ext cx="957286" cy="334278"/>
            </a:xfrm>
            <a:prstGeom prst="rect">
              <a:avLst/>
            </a:prstGeom>
            <a:noFill/>
            <a:ln>
              <a:noFill/>
            </a:ln>
          </p:spPr>
        </p:pic>
        <p:pic>
          <p:nvPicPr>
            <p:cNvPr descr="A picture containing drawing&#10;&#10;Description automatically generated" id="402" name="Google Shape;402;p14"/>
            <p:cNvPicPr preferRelativeResize="0"/>
            <p:nvPr/>
          </p:nvPicPr>
          <p:blipFill rotWithShape="1">
            <a:blip r:embed="rId10">
              <a:alphaModFix/>
            </a:blip>
            <a:srcRect b="0" l="0" r="0" t="0"/>
            <a:stretch/>
          </p:blipFill>
          <p:spPr>
            <a:xfrm>
              <a:off x="7212460" y="4293678"/>
              <a:ext cx="485697" cy="440527"/>
            </a:xfrm>
            <a:prstGeom prst="rect">
              <a:avLst/>
            </a:prstGeom>
            <a:noFill/>
            <a:ln>
              <a:noFill/>
            </a:ln>
          </p:spPr>
        </p:pic>
        <p:pic>
          <p:nvPicPr>
            <p:cNvPr descr="A close up of a logo&#10;&#10;Description automatically generated" id="403" name="Google Shape;403;p14"/>
            <p:cNvPicPr preferRelativeResize="0"/>
            <p:nvPr/>
          </p:nvPicPr>
          <p:blipFill rotWithShape="1">
            <a:blip r:embed="rId11">
              <a:alphaModFix/>
            </a:blip>
            <a:srcRect b="9446" l="33280" r="34129" t="39083"/>
            <a:stretch/>
          </p:blipFill>
          <p:spPr>
            <a:xfrm>
              <a:off x="9391503" y="3595307"/>
              <a:ext cx="367621" cy="435455"/>
            </a:xfrm>
            <a:prstGeom prst="rect">
              <a:avLst/>
            </a:prstGeom>
            <a:noFill/>
            <a:ln>
              <a:noFill/>
            </a:ln>
          </p:spPr>
        </p:pic>
        <p:sp>
          <p:nvSpPr>
            <p:cNvPr id="404" name="Google Shape;404;p14"/>
            <p:cNvSpPr/>
            <p:nvPr/>
          </p:nvSpPr>
          <p:spPr>
            <a:xfrm>
              <a:off x="7183310" y="3446419"/>
              <a:ext cx="465357" cy="682693"/>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405" name="Google Shape;405;p14"/>
            <p:cNvPicPr preferRelativeResize="0"/>
            <p:nvPr/>
          </p:nvPicPr>
          <p:blipFill rotWithShape="1">
            <a:blip r:embed="rId12">
              <a:alphaModFix/>
            </a:blip>
            <a:srcRect b="0" l="0" r="0" t="0"/>
            <a:stretch/>
          </p:blipFill>
          <p:spPr>
            <a:xfrm>
              <a:off x="7261050" y="3611358"/>
              <a:ext cx="348794" cy="413718"/>
            </a:xfrm>
            <a:prstGeom prst="rect">
              <a:avLst/>
            </a:prstGeom>
            <a:noFill/>
            <a:ln>
              <a:noFill/>
            </a:ln>
          </p:spPr>
        </p:pic>
        <p:sp>
          <p:nvSpPr>
            <p:cNvPr id="406" name="Google Shape;406;p14"/>
            <p:cNvSpPr/>
            <p:nvPr/>
          </p:nvSpPr>
          <p:spPr>
            <a:xfrm>
              <a:off x="8213096" y="3896290"/>
              <a:ext cx="415608" cy="1822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sign&#10;&#10;Description automatically generated" id="407" name="Google Shape;407;p14"/>
            <p:cNvPicPr preferRelativeResize="0"/>
            <p:nvPr/>
          </p:nvPicPr>
          <p:blipFill rotWithShape="1">
            <a:blip r:embed="rId13">
              <a:alphaModFix/>
            </a:blip>
            <a:srcRect b="0" l="0" r="0" t="0"/>
            <a:stretch/>
          </p:blipFill>
          <p:spPr>
            <a:xfrm>
              <a:off x="5171813" y="2882798"/>
              <a:ext cx="661115" cy="661115"/>
            </a:xfrm>
            <a:prstGeom prst="rect">
              <a:avLst/>
            </a:prstGeom>
            <a:noFill/>
            <a:ln>
              <a:noFill/>
            </a:ln>
          </p:spPr>
        </p:pic>
        <p:sp>
          <p:nvSpPr>
            <p:cNvPr id="408" name="Google Shape;408;p14"/>
            <p:cNvSpPr/>
            <p:nvPr/>
          </p:nvSpPr>
          <p:spPr>
            <a:xfrm>
              <a:off x="4385745" y="2953997"/>
              <a:ext cx="707186" cy="5682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409" name="Google Shape;409;p14"/>
            <p:cNvPicPr preferRelativeResize="0"/>
            <p:nvPr/>
          </p:nvPicPr>
          <p:blipFill rotWithShape="1">
            <a:blip r:embed="rId14">
              <a:alphaModFix/>
            </a:blip>
            <a:srcRect b="0" l="0" r="0" t="0"/>
            <a:stretch/>
          </p:blipFill>
          <p:spPr>
            <a:xfrm>
              <a:off x="4375791" y="2938407"/>
              <a:ext cx="727578" cy="517657"/>
            </a:xfrm>
            <a:prstGeom prst="rect">
              <a:avLst/>
            </a:prstGeom>
            <a:noFill/>
            <a:ln>
              <a:noFill/>
            </a:ln>
          </p:spPr>
        </p:pic>
        <p:sp>
          <p:nvSpPr>
            <p:cNvPr id="410" name="Google Shape;410;p14"/>
            <p:cNvSpPr/>
            <p:nvPr/>
          </p:nvSpPr>
          <p:spPr>
            <a:xfrm>
              <a:off x="6760483" y="3014387"/>
              <a:ext cx="634979" cy="5682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411" name="Google Shape;411;p14"/>
            <p:cNvPicPr preferRelativeResize="0"/>
            <p:nvPr/>
          </p:nvPicPr>
          <p:blipFill rotWithShape="1">
            <a:blip r:embed="rId15">
              <a:alphaModFix/>
            </a:blip>
            <a:srcRect b="0" l="0" r="0" t="0"/>
            <a:stretch/>
          </p:blipFill>
          <p:spPr>
            <a:xfrm>
              <a:off x="6770180" y="2912278"/>
              <a:ext cx="587925" cy="575294"/>
            </a:xfrm>
            <a:prstGeom prst="rect">
              <a:avLst/>
            </a:prstGeom>
            <a:noFill/>
            <a:ln>
              <a:noFill/>
            </a:ln>
          </p:spPr>
        </p:pic>
        <p:pic>
          <p:nvPicPr>
            <p:cNvPr descr="A picture containing food, drawing&#10;&#10;Description automatically generated" id="412" name="Google Shape;412;p14"/>
            <p:cNvPicPr preferRelativeResize="0"/>
            <p:nvPr/>
          </p:nvPicPr>
          <p:blipFill rotWithShape="1">
            <a:blip r:embed="rId16">
              <a:alphaModFix/>
            </a:blip>
            <a:srcRect b="0" l="0" r="0" t="0"/>
            <a:stretch/>
          </p:blipFill>
          <p:spPr>
            <a:xfrm>
              <a:off x="3165848" y="2918631"/>
              <a:ext cx="709129" cy="567303"/>
            </a:xfrm>
            <a:prstGeom prst="rect">
              <a:avLst/>
            </a:prstGeom>
            <a:noFill/>
            <a:ln>
              <a:noFill/>
            </a:ln>
          </p:spPr>
        </p:pic>
        <p:pic>
          <p:nvPicPr>
            <p:cNvPr id="413" name="Google Shape;413;p14"/>
            <p:cNvPicPr preferRelativeResize="0"/>
            <p:nvPr/>
          </p:nvPicPr>
          <p:blipFill rotWithShape="1">
            <a:blip r:embed="rId17">
              <a:alphaModFix/>
            </a:blip>
            <a:srcRect b="0" l="0" r="0" t="0"/>
            <a:stretch/>
          </p:blipFill>
          <p:spPr>
            <a:xfrm>
              <a:off x="1763104" y="3058025"/>
              <a:ext cx="834096" cy="324371"/>
            </a:xfrm>
            <a:prstGeom prst="rect">
              <a:avLst/>
            </a:prstGeom>
            <a:noFill/>
            <a:ln>
              <a:noFill/>
            </a:ln>
          </p:spPr>
        </p:pic>
        <p:pic>
          <p:nvPicPr>
            <p:cNvPr descr="A picture containing drawing&#10;&#10;Description automatically generated" id="414" name="Google Shape;414;p14"/>
            <p:cNvPicPr preferRelativeResize="0"/>
            <p:nvPr/>
          </p:nvPicPr>
          <p:blipFill rotWithShape="1">
            <a:blip r:embed="rId18">
              <a:alphaModFix/>
            </a:blip>
            <a:srcRect b="15520" l="27844" r="27867" t="14072"/>
            <a:stretch/>
          </p:blipFill>
          <p:spPr>
            <a:xfrm>
              <a:off x="9273425" y="2302504"/>
              <a:ext cx="566713" cy="518431"/>
            </a:xfrm>
            <a:prstGeom prst="rect">
              <a:avLst/>
            </a:prstGeom>
            <a:noFill/>
            <a:ln>
              <a:noFill/>
            </a:ln>
          </p:spPr>
        </p:pic>
        <p:pic>
          <p:nvPicPr>
            <p:cNvPr descr="A picture containing drawing, food&#10;&#10;Description automatically generated" id="415" name="Google Shape;415;p14"/>
            <p:cNvPicPr preferRelativeResize="0"/>
            <p:nvPr/>
          </p:nvPicPr>
          <p:blipFill rotWithShape="1">
            <a:blip r:embed="rId19">
              <a:alphaModFix/>
            </a:blip>
            <a:srcRect b="25250" l="5992" r="5724" t="25219"/>
            <a:stretch/>
          </p:blipFill>
          <p:spPr>
            <a:xfrm>
              <a:off x="1788774" y="2357868"/>
              <a:ext cx="825360" cy="463066"/>
            </a:xfrm>
            <a:prstGeom prst="rect">
              <a:avLst/>
            </a:prstGeom>
            <a:noFill/>
            <a:ln>
              <a:noFill/>
            </a:ln>
          </p:spPr>
        </p:pic>
        <p:sp>
          <p:nvSpPr>
            <p:cNvPr id="416" name="Google Shape;416;p14"/>
            <p:cNvSpPr/>
            <p:nvPr/>
          </p:nvSpPr>
          <p:spPr>
            <a:xfrm>
              <a:off x="5073318" y="2334955"/>
              <a:ext cx="727578" cy="4859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14"/>
            <p:cNvSpPr/>
            <p:nvPr/>
          </p:nvSpPr>
          <p:spPr>
            <a:xfrm>
              <a:off x="3833847" y="2366192"/>
              <a:ext cx="767236" cy="48597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text on a black background&#10;&#10;Description automatically generated" id="418" name="Google Shape;418;p14"/>
            <p:cNvPicPr preferRelativeResize="0"/>
            <p:nvPr/>
          </p:nvPicPr>
          <p:blipFill rotWithShape="1">
            <a:blip r:embed="rId20">
              <a:alphaModFix/>
            </a:blip>
            <a:srcRect b="21389" l="11678" r="16056" t="21436"/>
            <a:stretch/>
          </p:blipFill>
          <p:spPr>
            <a:xfrm>
              <a:off x="3894986" y="2329369"/>
              <a:ext cx="669617" cy="529782"/>
            </a:xfrm>
            <a:prstGeom prst="rect">
              <a:avLst/>
            </a:prstGeom>
            <a:noFill/>
            <a:ln>
              <a:noFill/>
            </a:ln>
          </p:spPr>
        </p:pic>
        <p:pic>
          <p:nvPicPr>
            <p:cNvPr descr="A close up of a sign&#10;&#10;Description automatically generated" id="419" name="Google Shape;419;p14"/>
            <p:cNvPicPr preferRelativeResize="0"/>
            <p:nvPr/>
          </p:nvPicPr>
          <p:blipFill rotWithShape="1">
            <a:blip r:embed="rId21">
              <a:alphaModFix/>
            </a:blip>
            <a:srcRect b="20638" l="3649" r="3588" t="21000"/>
            <a:stretch/>
          </p:blipFill>
          <p:spPr>
            <a:xfrm>
              <a:off x="5103593" y="2377589"/>
              <a:ext cx="669617" cy="421303"/>
            </a:xfrm>
            <a:prstGeom prst="rect">
              <a:avLst/>
            </a:prstGeom>
            <a:noFill/>
            <a:ln>
              <a:noFill/>
            </a:ln>
          </p:spPr>
        </p:pic>
        <p:sp>
          <p:nvSpPr>
            <p:cNvPr id="420" name="Google Shape;420;p14"/>
            <p:cNvSpPr/>
            <p:nvPr/>
          </p:nvSpPr>
          <p:spPr>
            <a:xfrm rot="-5400000">
              <a:off x="6943074" y="2310293"/>
              <a:ext cx="661115" cy="56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rawing&#10;&#10;Description automatically generated" id="421" name="Google Shape;421;p14"/>
            <p:cNvPicPr preferRelativeResize="0"/>
            <p:nvPr/>
          </p:nvPicPr>
          <p:blipFill rotWithShape="1">
            <a:blip r:embed="rId22">
              <a:alphaModFix/>
            </a:blip>
            <a:srcRect b="16794" l="3024" r="3317" t="0"/>
            <a:stretch/>
          </p:blipFill>
          <p:spPr>
            <a:xfrm>
              <a:off x="7036903" y="2374725"/>
              <a:ext cx="470573" cy="462964"/>
            </a:xfrm>
            <a:prstGeom prst="rect">
              <a:avLst/>
            </a:prstGeom>
            <a:noFill/>
            <a:ln>
              <a:noFill/>
            </a:ln>
          </p:spPr>
        </p:pic>
        <p:sp>
          <p:nvSpPr>
            <p:cNvPr id="422" name="Google Shape;422;p14"/>
            <p:cNvSpPr/>
            <p:nvPr/>
          </p:nvSpPr>
          <p:spPr>
            <a:xfrm rot="-5400000">
              <a:off x="2879277" y="2245989"/>
              <a:ext cx="661115" cy="6086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flag&#10;&#10;Description automatically generated" id="423" name="Google Shape;423;p14"/>
            <p:cNvPicPr preferRelativeResize="0"/>
            <p:nvPr/>
          </p:nvPicPr>
          <p:blipFill rotWithShape="1">
            <a:blip r:embed="rId23">
              <a:alphaModFix/>
            </a:blip>
            <a:srcRect b="0" l="0" r="0" t="0"/>
            <a:stretch/>
          </p:blipFill>
          <p:spPr>
            <a:xfrm>
              <a:off x="2964408" y="2362382"/>
              <a:ext cx="497829" cy="480332"/>
            </a:xfrm>
            <a:prstGeom prst="rect">
              <a:avLst/>
            </a:prstGeom>
            <a:noFill/>
            <a:ln>
              <a:noFill/>
            </a:ln>
          </p:spPr>
        </p:pic>
        <p:pic>
          <p:nvPicPr>
            <p:cNvPr descr="A close up of a sign&#10;&#10;Description automatically generated" id="424" name="Google Shape;424;p14"/>
            <p:cNvPicPr preferRelativeResize="0"/>
            <p:nvPr/>
          </p:nvPicPr>
          <p:blipFill rotWithShape="1">
            <a:blip r:embed="rId24">
              <a:alphaModFix/>
            </a:blip>
            <a:srcRect b="4636" l="3546" r="3626" t="4618"/>
            <a:stretch/>
          </p:blipFill>
          <p:spPr>
            <a:xfrm>
              <a:off x="9347926" y="3003444"/>
              <a:ext cx="446613" cy="446752"/>
            </a:xfrm>
            <a:prstGeom prst="roundRect">
              <a:avLst>
                <a:gd fmla="val 7621" name="adj"/>
              </a:avLst>
            </a:prstGeom>
            <a:noFill/>
            <a:ln>
              <a:noFill/>
            </a:ln>
          </p:spPr>
        </p:pic>
        <p:sp>
          <p:nvSpPr>
            <p:cNvPr id="425" name="Google Shape;425;p14"/>
            <p:cNvSpPr/>
            <p:nvPr/>
          </p:nvSpPr>
          <p:spPr>
            <a:xfrm rot="-5400000">
              <a:off x="4208539" y="3527247"/>
              <a:ext cx="507895" cy="5210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26" name="Google Shape;426;p14"/>
          <p:cNvSpPr txBox="1"/>
          <p:nvPr>
            <p:ph type="title"/>
          </p:nvPr>
        </p:nvSpPr>
        <p:spPr>
          <a:xfrm>
            <a:off x="892692" y="106893"/>
            <a:ext cx="10689177" cy="12781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Sample Brand Modernization</a:t>
            </a:r>
            <a:endParaRPr/>
          </a:p>
        </p:txBody>
      </p:sp>
      <p:grpSp>
        <p:nvGrpSpPr>
          <p:cNvPr id="427" name="Google Shape;427;p14"/>
          <p:cNvGrpSpPr/>
          <p:nvPr/>
        </p:nvGrpSpPr>
        <p:grpSpPr>
          <a:xfrm>
            <a:off x="10509079" y="3010598"/>
            <a:ext cx="1498575" cy="1068107"/>
            <a:chOff x="19547213" y="4975611"/>
            <a:chExt cx="1498575" cy="1068107"/>
          </a:xfrm>
        </p:grpSpPr>
        <p:sp>
          <p:nvSpPr>
            <p:cNvPr id="428" name="Google Shape;428;p14"/>
            <p:cNvSpPr txBox="1"/>
            <p:nvPr/>
          </p:nvSpPr>
          <p:spPr>
            <a:xfrm>
              <a:off x="19672842" y="5059878"/>
              <a:ext cx="1372946"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A6A6A6"/>
                  </a:solidFill>
                  <a:latin typeface="Arial"/>
                  <a:ea typeface="Arial"/>
                  <a:cs typeface="Arial"/>
                  <a:sym typeface="Arial"/>
                </a:rPr>
                <a:t>      </a:t>
              </a:r>
              <a:r>
                <a:rPr b="1" lang="en-US" sz="1200">
                  <a:solidFill>
                    <a:srgbClr val="A6A6A6"/>
                  </a:solidFill>
                  <a:latin typeface="Arial"/>
                  <a:ea typeface="Arial"/>
                  <a:cs typeface="Arial"/>
                  <a:sym typeface="Arial"/>
                </a:rPr>
                <a:t>Indicates year of most recent brand refresh</a:t>
              </a:r>
              <a:endParaRPr/>
            </a:p>
          </p:txBody>
        </p:sp>
        <p:pic>
          <p:nvPicPr>
            <p:cNvPr descr="End" id="429" name="Google Shape;429;p14"/>
            <p:cNvPicPr preferRelativeResize="0"/>
            <p:nvPr/>
          </p:nvPicPr>
          <p:blipFill rotWithShape="1">
            <a:blip r:embed="rId25">
              <a:alphaModFix/>
            </a:blip>
            <a:srcRect b="0" l="0" r="0" t="0"/>
            <a:stretch/>
          </p:blipFill>
          <p:spPr>
            <a:xfrm>
              <a:off x="19708771" y="5052332"/>
              <a:ext cx="370958" cy="370958"/>
            </a:xfrm>
            <a:prstGeom prst="rect">
              <a:avLst/>
            </a:prstGeom>
            <a:noFill/>
            <a:ln>
              <a:noFill/>
            </a:ln>
          </p:spPr>
        </p:pic>
        <p:sp>
          <p:nvSpPr>
            <p:cNvPr id="430" name="Google Shape;430;p14"/>
            <p:cNvSpPr/>
            <p:nvPr/>
          </p:nvSpPr>
          <p:spPr>
            <a:xfrm>
              <a:off x="19547213" y="4975611"/>
              <a:ext cx="1342026" cy="1068107"/>
            </a:xfrm>
            <a:prstGeom prst="roundRect">
              <a:avLst>
                <a:gd fmla="val 16667" name="adj"/>
              </a:avLst>
            </a:prstGeom>
            <a:noFill/>
            <a:ln cap="flat" cmpd="sng" w="12700">
              <a:solidFill>
                <a:srgbClr val="A6A6A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31" name="Google Shape;431;p14"/>
          <p:cNvSpPr txBox="1"/>
          <p:nvPr/>
        </p:nvSpPr>
        <p:spPr>
          <a:xfrm>
            <a:off x="1232525" y="3901525"/>
            <a:ext cx="380800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Updating a logo periodically </a:t>
            </a:r>
            <a:r>
              <a:rPr lang="en-US" sz="1800">
                <a:solidFill>
                  <a:schemeClr val="dk1"/>
                </a:solidFill>
                <a:latin typeface="Arial"/>
                <a:ea typeface="Arial"/>
                <a:cs typeface="Arial"/>
                <a:sym typeface="Arial"/>
              </a:rPr>
              <a:t>is a brand management best-practice that </a:t>
            </a:r>
            <a:r>
              <a:rPr b="1" lang="en-US" sz="1800">
                <a:solidFill>
                  <a:schemeClr val="dk1"/>
                </a:solidFill>
                <a:highlight>
                  <a:srgbClr val="FFFF00"/>
                </a:highlight>
                <a:latin typeface="Arial"/>
                <a:ea typeface="Arial"/>
                <a:cs typeface="Arial"/>
                <a:sym typeface="Arial"/>
              </a:rPr>
              <a:t>exhibits progress</a:t>
            </a:r>
            <a:r>
              <a:rPr b="1"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432" name="Google Shape;432;p14"/>
          <p:cNvSpPr txBox="1"/>
          <p:nvPr>
            <p:ph idx="12" type="sldNum"/>
          </p:nvPr>
        </p:nvSpPr>
        <p:spPr>
          <a:xfrm>
            <a:off x="10984625" y="644036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ontinental E185-1 Archives - This Day in Aviation" id="433" name="Google Shape;433;p14"/>
          <p:cNvPicPr preferRelativeResize="0"/>
          <p:nvPr/>
        </p:nvPicPr>
        <p:blipFill rotWithShape="1">
          <a:blip r:embed="rId26">
            <a:alphaModFix/>
          </a:blip>
          <a:srcRect b="0" l="0" r="0" t="0"/>
          <a:stretch/>
        </p:blipFill>
        <p:spPr>
          <a:xfrm>
            <a:off x="1945836" y="2022138"/>
            <a:ext cx="1161046" cy="333315"/>
          </a:xfrm>
          <a:prstGeom prst="rect">
            <a:avLst/>
          </a:prstGeom>
          <a:noFill/>
          <a:ln>
            <a:noFill/>
          </a:ln>
        </p:spPr>
      </p:pic>
      <p:pic>
        <p:nvPicPr>
          <p:cNvPr descr="Continental Motors Group to Consolidate Manufacturing Operations to Its  Facilities in Alabama, USA and Germany | Cessna Owner Organization" id="434" name="Google Shape;434;p14"/>
          <p:cNvPicPr preferRelativeResize="0"/>
          <p:nvPr/>
        </p:nvPicPr>
        <p:blipFill rotWithShape="1">
          <a:blip r:embed="rId27">
            <a:alphaModFix/>
          </a:blip>
          <a:srcRect b="39232" l="0" r="0" t="23333"/>
          <a:stretch/>
        </p:blipFill>
        <p:spPr>
          <a:xfrm>
            <a:off x="8354291" y="2010856"/>
            <a:ext cx="1361208" cy="286628"/>
          </a:xfrm>
          <a:prstGeom prst="rect">
            <a:avLst/>
          </a:prstGeom>
          <a:noFill/>
          <a:ln>
            <a:noFill/>
          </a:ln>
        </p:spPr>
      </p:pic>
      <p:pic>
        <p:nvPicPr>
          <p:cNvPr descr="9391 TAP centerspread ad.ai" id="435" name="Google Shape;435;p14"/>
          <p:cNvPicPr preferRelativeResize="0"/>
          <p:nvPr/>
        </p:nvPicPr>
        <p:blipFill rotWithShape="1">
          <a:blip r:embed="rId28">
            <a:alphaModFix/>
          </a:blip>
          <a:srcRect b="43101" l="9383" r="9752" t="0"/>
          <a:stretch/>
        </p:blipFill>
        <p:spPr>
          <a:xfrm>
            <a:off x="6390408" y="2042897"/>
            <a:ext cx="1381445" cy="238180"/>
          </a:xfrm>
          <a:prstGeom prst="rect">
            <a:avLst/>
          </a:prstGeom>
          <a:noFill/>
          <a:ln>
            <a:noFill/>
          </a:ln>
        </p:spPr>
      </p:pic>
      <p:pic>
        <p:nvPicPr>
          <p:cNvPr descr="Teledyne%20Continental%20Motors - al.com" id="436" name="Google Shape;436;p14"/>
          <p:cNvPicPr preferRelativeResize="0"/>
          <p:nvPr/>
        </p:nvPicPr>
        <p:blipFill rotWithShape="1">
          <a:blip r:embed="rId29">
            <a:alphaModFix/>
          </a:blip>
          <a:srcRect b="39871" l="12336" r="10296" t="35303"/>
          <a:stretch/>
        </p:blipFill>
        <p:spPr>
          <a:xfrm>
            <a:off x="4239489" y="2049394"/>
            <a:ext cx="1439413" cy="229498"/>
          </a:xfrm>
          <a:prstGeom prst="rect">
            <a:avLst/>
          </a:prstGeom>
          <a:noFill/>
          <a:ln>
            <a:noFill/>
          </a:ln>
        </p:spPr>
      </p:pic>
      <p:pic>
        <p:nvPicPr>
          <p:cNvPr descr="Continental Aerospace Technologies's Competitors, Revenue, Number of  Employees, Funding, Acquisitions &amp; News - Owler Company Profile" id="437" name="Google Shape;437;p14"/>
          <p:cNvPicPr preferRelativeResize="0"/>
          <p:nvPr/>
        </p:nvPicPr>
        <p:blipFill rotWithShape="1">
          <a:blip r:embed="rId30">
            <a:alphaModFix/>
          </a:blip>
          <a:srcRect b="37369" l="0" r="0" t="38070"/>
          <a:stretch/>
        </p:blipFill>
        <p:spPr>
          <a:xfrm>
            <a:off x="9227129" y="2005872"/>
            <a:ext cx="1291936" cy="317318"/>
          </a:xfrm>
          <a:prstGeom prst="rect">
            <a:avLst/>
          </a:prstGeom>
          <a:noFill/>
          <a:ln>
            <a:noFill/>
          </a:ln>
        </p:spPr>
      </p:pic>
      <p:sp>
        <p:nvSpPr>
          <p:cNvPr id="438" name="Google Shape;438;p14"/>
          <p:cNvSpPr/>
          <p:nvPr/>
        </p:nvSpPr>
        <p:spPr>
          <a:xfrm>
            <a:off x="1399308" y="2154156"/>
            <a:ext cx="72736" cy="72736"/>
          </a:xfrm>
          <a:prstGeom prst="flowChartConnector">
            <a:avLst/>
          </a:prstGeom>
          <a:solidFill>
            <a:schemeClr val="dk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9" name="Google Shape;439;p14"/>
          <p:cNvPicPr preferRelativeResize="0"/>
          <p:nvPr/>
        </p:nvPicPr>
        <p:blipFill rotWithShape="1">
          <a:blip r:embed="rId31">
            <a:alphaModFix/>
          </a:blip>
          <a:srcRect b="0" l="0" r="0" t="0"/>
          <a:stretch/>
        </p:blipFill>
        <p:spPr>
          <a:xfrm>
            <a:off x="5844936" y="3834181"/>
            <a:ext cx="914399" cy="363002"/>
          </a:xfrm>
          <a:prstGeom prst="rect">
            <a:avLst/>
          </a:prstGeom>
          <a:noFill/>
          <a:ln>
            <a:noFill/>
          </a:ln>
        </p:spPr>
      </p:pic>
      <p:grpSp>
        <p:nvGrpSpPr>
          <p:cNvPr id="440" name="Google Shape;440;p14"/>
          <p:cNvGrpSpPr/>
          <p:nvPr/>
        </p:nvGrpSpPr>
        <p:grpSpPr>
          <a:xfrm>
            <a:off x="1744442" y="5640036"/>
            <a:ext cx="8338511" cy="1150025"/>
            <a:chOff x="1744442" y="5640036"/>
            <a:chExt cx="8338511" cy="1150025"/>
          </a:xfrm>
        </p:grpSpPr>
        <p:grpSp>
          <p:nvGrpSpPr>
            <p:cNvPr id="441" name="Google Shape;441;p14"/>
            <p:cNvGrpSpPr/>
            <p:nvPr/>
          </p:nvGrpSpPr>
          <p:grpSpPr>
            <a:xfrm>
              <a:off x="1744442" y="5640036"/>
              <a:ext cx="8338511" cy="601932"/>
              <a:chOff x="1557196" y="5435160"/>
              <a:chExt cx="8338511" cy="601932"/>
            </a:xfrm>
          </p:grpSpPr>
          <p:cxnSp>
            <p:nvCxnSpPr>
              <p:cNvPr id="442" name="Google Shape;442;p14"/>
              <p:cNvCxnSpPr/>
              <p:nvPr/>
            </p:nvCxnSpPr>
            <p:spPr>
              <a:xfrm flipH="1" rot="10800000">
                <a:off x="1557196" y="5722890"/>
                <a:ext cx="7598865" cy="19768"/>
              </a:xfrm>
              <a:prstGeom prst="straightConnector1">
                <a:avLst/>
              </a:prstGeom>
              <a:noFill/>
              <a:ln cap="flat" cmpd="sng" w="25400">
                <a:solidFill>
                  <a:srgbClr val="005DA3"/>
                </a:solidFill>
                <a:prstDash val="solid"/>
                <a:miter lim="800000"/>
                <a:headEnd len="med" w="med" type="oval"/>
                <a:tailEnd len="med" w="med" type="oval"/>
              </a:ln>
            </p:spPr>
          </p:cxnSp>
          <p:pic>
            <p:nvPicPr>
              <p:cNvPr descr="End" id="443" name="Google Shape;443;p14"/>
              <p:cNvPicPr preferRelativeResize="0"/>
              <p:nvPr/>
            </p:nvPicPr>
            <p:blipFill rotWithShape="1">
              <a:blip r:embed="rId32">
                <a:alphaModFix/>
              </a:blip>
              <a:srcRect b="0" l="0" r="0" t="0"/>
              <a:stretch/>
            </p:blipFill>
            <p:spPr>
              <a:xfrm>
                <a:off x="7557408" y="5553583"/>
                <a:ext cx="370958" cy="370958"/>
              </a:xfrm>
              <a:prstGeom prst="rect">
                <a:avLst/>
              </a:prstGeom>
              <a:noFill/>
              <a:ln>
                <a:noFill/>
              </a:ln>
            </p:spPr>
          </p:pic>
          <p:pic>
            <p:nvPicPr>
              <p:cNvPr id="444" name="Google Shape;444;p14"/>
              <p:cNvPicPr preferRelativeResize="0"/>
              <p:nvPr/>
            </p:nvPicPr>
            <p:blipFill rotWithShape="1">
              <a:blip r:embed="rId33">
                <a:alphaModFix/>
              </a:blip>
              <a:srcRect b="2703" l="1444" r="2367" t="1336"/>
              <a:stretch/>
            </p:blipFill>
            <p:spPr>
              <a:xfrm>
                <a:off x="1933006" y="5481110"/>
                <a:ext cx="562480" cy="555982"/>
              </a:xfrm>
              <a:prstGeom prst="ellipse">
                <a:avLst/>
              </a:prstGeom>
              <a:noFill/>
              <a:ln>
                <a:noFill/>
              </a:ln>
            </p:spPr>
          </p:pic>
          <p:pic>
            <p:nvPicPr>
              <p:cNvPr descr="A close up of a logo&#10;&#10;Description automatically generated" id="445" name="Google Shape;445;p14"/>
              <p:cNvPicPr preferRelativeResize="0"/>
              <p:nvPr/>
            </p:nvPicPr>
            <p:blipFill rotWithShape="1">
              <a:blip r:embed="rId34">
                <a:alphaModFix/>
              </a:blip>
              <a:srcRect b="21841" l="15365" r="16154" t="0"/>
              <a:stretch/>
            </p:blipFill>
            <p:spPr>
              <a:xfrm>
                <a:off x="9248146" y="5435160"/>
                <a:ext cx="647561" cy="576661"/>
              </a:xfrm>
              <a:prstGeom prst="rect">
                <a:avLst/>
              </a:prstGeom>
              <a:noFill/>
              <a:ln>
                <a:noFill/>
              </a:ln>
            </p:spPr>
          </p:pic>
        </p:grpSp>
        <p:sp>
          <p:nvSpPr>
            <p:cNvPr id="446" name="Google Shape;446;p14"/>
            <p:cNvSpPr txBox="1"/>
            <p:nvPr/>
          </p:nvSpPr>
          <p:spPr>
            <a:xfrm>
              <a:off x="1901228" y="6236063"/>
              <a:ext cx="968720"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Arial"/>
                  <a:ea typeface="Arial"/>
                  <a:cs typeface="Arial"/>
                  <a:sym typeface="Arial"/>
                </a:rPr>
                <a:t>1941</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US Army </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Air Forces</a:t>
              </a:r>
              <a:endParaRPr/>
            </a:p>
          </p:txBody>
        </p:sp>
        <p:sp>
          <p:nvSpPr>
            <p:cNvPr id="447" name="Google Shape;447;p14"/>
            <p:cNvSpPr txBox="1"/>
            <p:nvPr/>
          </p:nvSpPr>
          <p:spPr>
            <a:xfrm>
              <a:off x="2782715" y="6274075"/>
              <a:ext cx="96872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dk1"/>
                  </a:solidFill>
                  <a:latin typeface="Arial"/>
                  <a:ea typeface="Arial"/>
                  <a:cs typeface="Arial"/>
                  <a:sym typeface="Arial"/>
                </a:rPr>
                <a:t>1947</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US Air Force</a:t>
              </a:r>
              <a:endParaRPr/>
            </a:p>
          </p:txBody>
        </p:sp>
        <p:cxnSp>
          <p:nvCxnSpPr>
            <p:cNvPr id="448" name="Google Shape;448;p14"/>
            <p:cNvCxnSpPr/>
            <p:nvPr/>
          </p:nvCxnSpPr>
          <p:spPr>
            <a:xfrm>
              <a:off x="3250194" y="5755238"/>
              <a:ext cx="0" cy="371192"/>
            </a:xfrm>
            <a:prstGeom prst="straightConnector1">
              <a:avLst/>
            </a:prstGeom>
            <a:noFill/>
            <a:ln cap="flat" cmpd="sng" w="25400">
              <a:solidFill>
                <a:srgbClr val="005DA3"/>
              </a:solidFill>
              <a:prstDash val="solid"/>
              <a:miter lim="800000"/>
              <a:headEnd len="med" w="med" type="oval"/>
              <a:tailEnd len="med" w="med" type="oval"/>
            </a:ln>
          </p:spPr>
        </p:cxnSp>
      </p:grpSp>
      <p:cxnSp>
        <p:nvCxnSpPr>
          <p:cNvPr id="449" name="Google Shape;449;p14"/>
          <p:cNvCxnSpPr/>
          <p:nvPr/>
        </p:nvCxnSpPr>
        <p:spPr>
          <a:xfrm>
            <a:off x="1889915" y="1390926"/>
            <a:ext cx="7825584" cy="0"/>
          </a:xfrm>
          <a:prstGeom prst="straightConnector1">
            <a:avLst/>
          </a:prstGeom>
          <a:noFill/>
          <a:ln cap="flat" cmpd="sng" w="76200">
            <a:solidFill>
              <a:srgbClr val="548135"/>
            </a:solidFill>
            <a:prstDash val="solid"/>
            <a:miter lim="800000"/>
            <a:headEnd len="sm" w="sm" type="none"/>
            <a:tailEnd len="med" w="med" type="triangle"/>
          </a:ln>
        </p:spPr>
      </p:cxnSp>
      <p:sp>
        <p:nvSpPr>
          <p:cNvPr id="450" name="Google Shape;450;p14"/>
          <p:cNvSpPr txBox="1"/>
          <p:nvPr/>
        </p:nvSpPr>
        <p:spPr>
          <a:xfrm>
            <a:off x="5200561" y="1195597"/>
            <a:ext cx="173947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Modernization</a:t>
            </a:r>
            <a:endParaRPr/>
          </a:p>
        </p:txBody>
      </p:sp>
      <p:pic>
        <p:nvPicPr>
          <p:cNvPr descr="A picture containing drawing&#10;&#10;Description automatically generated" id="451" name="Google Shape;451;p14"/>
          <p:cNvPicPr preferRelativeResize="0"/>
          <p:nvPr/>
        </p:nvPicPr>
        <p:blipFill rotWithShape="1">
          <a:blip r:embed="rId35">
            <a:alphaModFix/>
          </a:blip>
          <a:srcRect b="0" l="0" r="0" t="0"/>
          <a:stretch/>
        </p:blipFill>
        <p:spPr>
          <a:xfrm>
            <a:off x="2129777" y="5032255"/>
            <a:ext cx="562481" cy="562480"/>
          </a:xfrm>
          <a:prstGeom prst="rect">
            <a:avLst/>
          </a:prstGeom>
          <a:noFill/>
          <a:ln>
            <a:noFill/>
          </a:ln>
        </p:spPr>
      </p:pic>
      <p:pic>
        <p:nvPicPr>
          <p:cNvPr descr="Logo, company name&#10;&#10;Description automatically generated" id="452" name="Google Shape;452;p14"/>
          <p:cNvPicPr preferRelativeResize="0"/>
          <p:nvPr/>
        </p:nvPicPr>
        <p:blipFill rotWithShape="1">
          <a:blip r:embed="rId36">
            <a:alphaModFix/>
          </a:blip>
          <a:srcRect b="10012" l="0" r="0" t="0"/>
          <a:stretch/>
        </p:blipFill>
        <p:spPr>
          <a:xfrm>
            <a:off x="9481112" y="5073003"/>
            <a:ext cx="533314" cy="479915"/>
          </a:xfrm>
          <a:prstGeom prst="rect">
            <a:avLst/>
          </a:prstGeom>
          <a:noFill/>
          <a:ln>
            <a:noFill/>
          </a:ln>
        </p:spPr>
      </p:pic>
      <p:cxnSp>
        <p:nvCxnSpPr>
          <p:cNvPr id="453" name="Google Shape;453;p14"/>
          <p:cNvCxnSpPr/>
          <p:nvPr/>
        </p:nvCxnSpPr>
        <p:spPr>
          <a:xfrm>
            <a:off x="2804328" y="5295064"/>
            <a:ext cx="6654117" cy="22228"/>
          </a:xfrm>
          <a:prstGeom prst="straightConnector1">
            <a:avLst/>
          </a:prstGeom>
          <a:noFill/>
          <a:ln cap="flat" cmpd="sng" w="25400">
            <a:solidFill>
              <a:srgbClr val="C00000"/>
            </a:solidFill>
            <a:prstDash val="solid"/>
            <a:miter lim="800000"/>
            <a:headEnd len="med" w="med" type="oval"/>
            <a:tailEnd len="med" w="med" type="oval"/>
          </a:ln>
        </p:spPr>
      </p:cxnSp>
      <p:pic>
        <p:nvPicPr>
          <p:cNvPr descr="See the source image" id="454" name="Google Shape;454;p14"/>
          <p:cNvPicPr preferRelativeResize="0"/>
          <p:nvPr/>
        </p:nvPicPr>
        <p:blipFill rotWithShape="1">
          <a:blip r:embed="rId37">
            <a:alphaModFix/>
          </a:blip>
          <a:srcRect b="0" l="0" r="0" t="0"/>
          <a:stretch/>
        </p:blipFill>
        <p:spPr>
          <a:xfrm>
            <a:off x="3879865" y="4989645"/>
            <a:ext cx="546599" cy="559419"/>
          </a:xfrm>
          <a:prstGeom prst="rect">
            <a:avLst/>
          </a:prstGeom>
          <a:noFill/>
          <a:ln>
            <a:noFill/>
          </a:ln>
        </p:spPr>
      </p:pic>
      <p:sp>
        <p:nvSpPr>
          <p:cNvPr id="455" name="Google Shape;455;p14"/>
          <p:cNvSpPr/>
          <p:nvPr/>
        </p:nvSpPr>
        <p:spPr>
          <a:xfrm>
            <a:off x="8798485" y="4997126"/>
            <a:ext cx="719092" cy="61990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6" name="Google Shape;456;p14"/>
          <p:cNvPicPr preferRelativeResize="0"/>
          <p:nvPr/>
        </p:nvPicPr>
        <p:blipFill rotWithShape="1">
          <a:blip r:embed="rId38">
            <a:alphaModFix/>
          </a:blip>
          <a:srcRect b="0" l="0" r="0" t="0"/>
          <a:stretch/>
        </p:blipFill>
        <p:spPr>
          <a:xfrm>
            <a:off x="8878287" y="5057945"/>
            <a:ext cx="585679" cy="506837"/>
          </a:xfrm>
          <a:prstGeom prst="rect">
            <a:avLst/>
          </a:prstGeom>
          <a:noFill/>
          <a:ln>
            <a:noFill/>
          </a:ln>
        </p:spPr>
      </p:pic>
      <p:sp>
        <p:nvSpPr>
          <p:cNvPr id="457" name="Google Shape;457;p14"/>
          <p:cNvSpPr txBox="1"/>
          <p:nvPr/>
        </p:nvSpPr>
        <p:spPr>
          <a:xfrm>
            <a:off x="5406583" y="5089703"/>
            <a:ext cx="139528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Stagnation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5"/>
          <p:cNvSpPr txBox="1"/>
          <p:nvPr>
            <p:ph type="title"/>
          </p:nvPr>
        </p:nvSpPr>
        <p:spPr>
          <a:xfrm>
            <a:off x="838200" y="149242"/>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Changing Times</a:t>
            </a:r>
            <a:endParaRPr/>
          </a:p>
        </p:txBody>
      </p:sp>
      <p:sp>
        <p:nvSpPr>
          <p:cNvPr id="464" name="Google Shape;464;p1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65" name="Google Shape;465;p15"/>
          <p:cNvSpPr txBox="1"/>
          <p:nvPr/>
        </p:nvSpPr>
        <p:spPr>
          <a:xfrm>
            <a:off x="1294228" y="1603311"/>
            <a:ext cx="9630446" cy="251694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Brands that don’t evolve, lose relevance</a:t>
            </a:r>
            <a:r>
              <a:rPr lang="en-US" sz="2400">
                <a:solidFill>
                  <a:schemeClr val="dk1"/>
                </a:solidFill>
                <a:latin typeface="Arial"/>
                <a:ea typeface="Arial"/>
                <a:cs typeface="Arial"/>
                <a:sym typeface="Arial"/>
              </a:rPr>
              <a:t>. </a:t>
            </a:r>
            <a:endParaRPr/>
          </a:p>
          <a:p>
            <a:pPr indent="0" lvl="0" marL="0" marR="0" rtl="0" algn="l">
              <a:lnSpc>
                <a:spcPct val="90000"/>
              </a:lnSpc>
              <a:spcBef>
                <a:spcPts val="100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For example, </a:t>
            </a:r>
            <a:r>
              <a:rPr b="1" lang="en-US" sz="2400">
                <a:solidFill>
                  <a:schemeClr val="dk1"/>
                </a:solidFill>
                <a:highlight>
                  <a:srgbClr val="FFFF00"/>
                </a:highlight>
                <a:latin typeface="Arial"/>
                <a:ea typeface="Arial"/>
                <a:cs typeface="Arial"/>
                <a:sym typeface="Arial"/>
              </a:rPr>
              <a:t>the vintage Cessna logo </a:t>
            </a:r>
            <a:r>
              <a:rPr lang="en-US" sz="2400">
                <a:solidFill>
                  <a:schemeClr val="dk1"/>
                </a:solidFill>
                <a:latin typeface="Arial"/>
                <a:ea typeface="Arial"/>
                <a:cs typeface="Arial"/>
                <a:sym typeface="Arial"/>
              </a:rPr>
              <a:t>(left) was</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appropriate</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branding on the tail of a circa 1940s Cessna 195. However, that same logo</a:t>
            </a:r>
            <a:r>
              <a:rPr b="1" lang="en-US" sz="2400">
                <a:solidFill>
                  <a:schemeClr val="dk1"/>
                </a:solidFill>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would create a brand disconnect in 2022</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if used on the tail of a swept-wing .935 Mach-capable Citation X.</a:t>
            </a:r>
            <a:endParaRPr/>
          </a:p>
        </p:txBody>
      </p:sp>
      <p:sp>
        <p:nvSpPr>
          <p:cNvPr id="466" name="Google Shape;466;p15"/>
          <p:cNvSpPr txBox="1"/>
          <p:nvPr/>
        </p:nvSpPr>
        <p:spPr>
          <a:xfrm>
            <a:off x="7818752" y="5997675"/>
            <a:ext cx="143219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2021</a:t>
            </a:r>
            <a:endParaRPr/>
          </a:p>
        </p:txBody>
      </p:sp>
      <p:sp>
        <p:nvSpPr>
          <p:cNvPr id="467" name="Google Shape;467;p15"/>
          <p:cNvSpPr txBox="1"/>
          <p:nvPr/>
        </p:nvSpPr>
        <p:spPr>
          <a:xfrm>
            <a:off x="3095511" y="5997675"/>
            <a:ext cx="143219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Circa 1947</a:t>
            </a:r>
            <a:endParaRPr/>
          </a:p>
        </p:txBody>
      </p:sp>
      <p:pic>
        <p:nvPicPr>
          <p:cNvPr descr="See the source image" id="468" name="Google Shape;468;p15"/>
          <p:cNvPicPr preferRelativeResize="0"/>
          <p:nvPr/>
        </p:nvPicPr>
        <p:blipFill rotWithShape="1">
          <a:blip r:embed="rId3">
            <a:alphaModFix/>
          </a:blip>
          <a:srcRect b="26087" l="12751" r="19336" t="0"/>
          <a:stretch/>
        </p:blipFill>
        <p:spPr>
          <a:xfrm>
            <a:off x="7631575" y="4032526"/>
            <a:ext cx="1731087" cy="1758674"/>
          </a:xfrm>
          <a:prstGeom prst="rect">
            <a:avLst/>
          </a:prstGeom>
          <a:noFill/>
          <a:ln>
            <a:noFill/>
          </a:ln>
        </p:spPr>
      </p:pic>
      <p:pic>
        <p:nvPicPr>
          <p:cNvPr descr="See the source image" id="469" name="Google Shape;469;p15"/>
          <p:cNvPicPr preferRelativeResize="0"/>
          <p:nvPr/>
        </p:nvPicPr>
        <p:blipFill rotWithShape="1">
          <a:blip r:embed="rId4">
            <a:alphaModFix/>
          </a:blip>
          <a:srcRect b="0" l="0" r="0" t="0"/>
          <a:stretch/>
        </p:blipFill>
        <p:spPr>
          <a:xfrm>
            <a:off x="1927991" y="4448569"/>
            <a:ext cx="3983640" cy="1364608"/>
          </a:xfrm>
          <a:prstGeom prst="rect">
            <a:avLst/>
          </a:prstGeom>
          <a:noFill/>
          <a:ln>
            <a:noFill/>
          </a:ln>
        </p:spPr>
      </p:pic>
      <p:sp>
        <p:nvSpPr>
          <p:cNvPr id="470" name="Google Shape;470;p1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6"/>
          <p:cNvSpPr txBox="1"/>
          <p:nvPr>
            <p:ph idx="1" type="body"/>
          </p:nvPr>
        </p:nvSpPr>
        <p:spPr>
          <a:xfrm>
            <a:off x="3046035" y="2175586"/>
            <a:ext cx="6122633" cy="128421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lang="en-US" sz="2400">
                <a:highlight>
                  <a:srgbClr val="FFFFFF"/>
                </a:highlight>
              </a:rPr>
              <a:t>In 2000, the </a:t>
            </a:r>
            <a:r>
              <a:rPr b="1" lang="en-US" sz="2400">
                <a:highlight>
                  <a:srgbClr val="FFFF00"/>
                </a:highlight>
              </a:rPr>
              <a:t>Air Force updated its logo. The new shape reflects a modern air force</a:t>
            </a:r>
            <a:r>
              <a:rPr b="1" lang="en-US" sz="2400"/>
              <a:t> </a:t>
            </a:r>
            <a:r>
              <a:rPr lang="en-US" sz="2400">
                <a:highlight>
                  <a:srgbClr val="FFFFFF"/>
                </a:highlight>
              </a:rPr>
              <a:t>more than a bygone age of Army aviation.</a:t>
            </a:r>
            <a:endParaRPr>
              <a:highlight>
                <a:srgbClr val="FFFFFF"/>
              </a:highlight>
            </a:endParaRPr>
          </a:p>
        </p:txBody>
      </p:sp>
      <p:sp>
        <p:nvSpPr>
          <p:cNvPr id="477" name="Google Shape;477;p1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8" name="Google Shape;478;p16"/>
          <p:cNvSpPr txBox="1"/>
          <p:nvPr>
            <p:ph type="title"/>
          </p:nvPr>
        </p:nvSpPr>
        <p:spPr>
          <a:xfrm>
            <a:off x="860905" y="167158"/>
            <a:ext cx="1049289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Remaining Relevant</a:t>
            </a:r>
            <a:endParaRPr/>
          </a:p>
        </p:txBody>
      </p:sp>
      <p:pic>
        <p:nvPicPr>
          <p:cNvPr descr="United States Army Air Forces - Wikipedia" id="479" name="Google Shape;479;p16"/>
          <p:cNvPicPr preferRelativeResize="0"/>
          <p:nvPr/>
        </p:nvPicPr>
        <p:blipFill rotWithShape="1">
          <a:blip r:embed="rId3">
            <a:alphaModFix/>
          </a:blip>
          <a:srcRect b="0" l="0" r="0" t="0"/>
          <a:stretch/>
        </p:blipFill>
        <p:spPr>
          <a:xfrm>
            <a:off x="1135009" y="1806091"/>
            <a:ext cx="1727775" cy="1727775"/>
          </a:xfrm>
          <a:prstGeom prst="rect">
            <a:avLst/>
          </a:prstGeom>
          <a:noFill/>
          <a:ln>
            <a:noFill/>
          </a:ln>
        </p:spPr>
      </p:pic>
      <p:pic>
        <p:nvPicPr>
          <p:cNvPr descr="A picture containing drawing&#10;&#10;Description automatically generated" id="480" name="Google Shape;480;p16"/>
          <p:cNvPicPr preferRelativeResize="0"/>
          <p:nvPr/>
        </p:nvPicPr>
        <p:blipFill rotWithShape="1">
          <a:blip r:embed="rId4">
            <a:alphaModFix/>
          </a:blip>
          <a:srcRect b="0" l="0" r="0" t="0"/>
          <a:stretch/>
        </p:blipFill>
        <p:spPr>
          <a:xfrm>
            <a:off x="1135009" y="4349400"/>
            <a:ext cx="1730452" cy="1730450"/>
          </a:xfrm>
          <a:prstGeom prst="rect">
            <a:avLst/>
          </a:prstGeom>
          <a:noFill/>
          <a:ln>
            <a:noFill/>
          </a:ln>
        </p:spPr>
      </p:pic>
      <p:sp>
        <p:nvSpPr>
          <p:cNvPr id="481" name="Google Shape;481;p16"/>
          <p:cNvSpPr txBox="1"/>
          <p:nvPr/>
        </p:nvSpPr>
        <p:spPr>
          <a:xfrm>
            <a:off x="3076648" y="4367614"/>
            <a:ext cx="6327509" cy="1888434"/>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Without Civil Defense, </a:t>
            </a:r>
            <a:r>
              <a:rPr b="1" lang="en-US" sz="2400">
                <a:solidFill>
                  <a:schemeClr val="dk1"/>
                </a:solidFill>
                <a:highlight>
                  <a:srgbClr val="FFFF00"/>
                </a:highlight>
                <a:latin typeface="Arial"/>
                <a:ea typeface="Arial"/>
                <a:cs typeface="Arial"/>
                <a:sym typeface="Arial"/>
              </a:rPr>
              <a:t>the CAP logo has lost its point of reference</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Consequently, </a:t>
            </a:r>
            <a:r>
              <a:rPr b="1" lang="en-US" sz="2400">
                <a:solidFill>
                  <a:schemeClr val="dk1"/>
                </a:solidFill>
                <a:highlight>
                  <a:srgbClr val="FFFF00"/>
                </a:highlight>
                <a:latin typeface="Arial"/>
                <a:ea typeface="Arial"/>
                <a:cs typeface="Arial"/>
                <a:sym typeface="Arial"/>
              </a:rPr>
              <a:t>each new generation is further removed from the relevance of a WWII-era visual identity</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because there is no emotional connection.</a:t>
            </a:r>
            <a:endParaRPr sz="2800">
              <a:solidFill>
                <a:schemeClr val="dk1"/>
              </a:solidFill>
              <a:latin typeface="Arial"/>
              <a:ea typeface="Arial"/>
              <a:cs typeface="Arial"/>
              <a:sym typeface="Arial"/>
            </a:endParaRPr>
          </a:p>
        </p:txBody>
      </p:sp>
      <p:sp>
        <p:nvSpPr>
          <p:cNvPr id="482" name="Google Shape;482;p16"/>
          <p:cNvSpPr txBox="1"/>
          <p:nvPr/>
        </p:nvSpPr>
        <p:spPr>
          <a:xfrm>
            <a:off x="908215" y="3729288"/>
            <a:ext cx="216843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Limelight"/>
                <a:ea typeface="Limelight"/>
                <a:cs typeface="Limelight"/>
                <a:sym typeface="Limelight"/>
              </a:rPr>
              <a:t>Circa 1940</a:t>
            </a:r>
            <a:endParaRPr sz="1800">
              <a:solidFill>
                <a:schemeClr val="dk1"/>
              </a:solidFill>
              <a:latin typeface="Limelight"/>
              <a:ea typeface="Limelight"/>
              <a:cs typeface="Limelight"/>
              <a:sym typeface="Limelight"/>
            </a:endParaRPr>
          </a:p>
        </p:txBody>
      </p:sp>
      <p:pic>
        <p:nvPicPr>
          <p:cNvPr descr="Logo, company name&#10;&#10;Description automatically generated" id="483" name="Google Shape;483;p16"/>
          <p:cNvPicPr preferRelativeResize="0"/>
          <p:nvPr/>
        </p:nvPicPr>
        <p:blipFill rotWithShape="1">
          <a:blip r:embed="rId5">
            <a:alphaModFix/>
          </a:blip>
          <a:srcRect b="10012" l="0" r="0" t="0"/>
          <a:stretch/>
        </p:blipFill>
        <p:spPr>
          <a:xfrm>
            <a:off x="9404157" y="4561592"/>
            <a:ext cx="1640721" cy="1476442"/>
          </a:xfrm>
          <a:prstGeom prst="rect">
            <a:avLst/>
          </a:prstGeom>
          <a:noFill/>
          <a:ln>
            <a:noFill/>
          </a:ln>
        </p:spPr>
      </p:pic>
      <p:grpSp>
        <p:nvGrpSpPr>
          <p:cNvPr id="484" name="Google Shape;484;p16"/>
          <p:cNvGrpSpPr/>
          <p:nvPr/>
        </p:nvGrpSpPr>
        <p:grpSpPr>
          <a:xfrm>
            <a:off x="9108870" y="1815618"/>
            <a:ext cx="2239447" cy="2451522"/>
            <a:chOff x="9108870" y="1815618"/>
            <a:chExt cx="2239447" cy="2451522"/>
          </a:xfrm>
        </p:grpSpPr>
        <p:sp>
          <p:nvSpPr>
            <p:cNvPr id="485" name="Google Shape;485;p16"/>
            <p:cNvSpPr txBox="1"/>
            <p:nvPr/>
          </p:nvSpPr>
          <p:spPr>
            <a:xfrm>
              <a:off x="9108870" y="3836253"/>
              <a:ext cx="2239447"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entury Gothic"/>
                  <a:ea typeface="Century Gothic"/>
                  <a:cs typeface="Century Gothic"/>
                  <a:sym typeface="Century Gothic"/>
                </a:rPr>
                <a:t>Today</a:t>
              </a:r>
              <a:endParaRPr/>
            </a:p>
          </p:txBody>
        </p:sp>
        <p:pic>
          <p:nvPicPr>
            <p:cNvPr descr="A close up of a logo&#10;&#10;Description automatically generated" id="486" name="Google Shape;486;p16"/>
            <p:cNvPicPr preferRelativeResize="0"/>
            <p:nvPr/>
          </p:nvPicPr>
          <p:blipFill rotWithShape="1">
            <a:blip r:embed="rId6">
              <a:alphaModFix/>
            </a:blip>
            <a:srcRect b="21841" l="15365" r="16154" t="0"/>
            <a:stretch/>
          </p:blipFill>
          <p:spPr>
            <a:xfrm>
              <a:off x="9185209" y="1815618"/>
              <a:ext cx="2063427" cy="1837507"/>
            </a:xfrm>
            <a:prstGeom prst="rect">
              <a:avLst/>
            </a:prstGeom>
            <a:noFill/>
            <a:ln>
              <a:noFill/>
            </a:ln>
          </p:spPr>
        </p:pic>
      </p:grpSp>
      <p:sp>
        <p:nvSpPr>
          <p:cNvPr id="487" name="Google Shape;487;p16"/>
          <p:cNvSpPr txBox="1"/>
          <p:nvPr/>
        </p:nvSpPr>
        <p:spPr>
          <a:xfrm>
            <a:off x="1294228" y="1603311"/>
            <a:ext cx="9630446" cy="43088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Brands that don’t evolve, lose relevance</a:t>
            </a:r>
            <a:r>
              <a:rPr lang="en-US" sz="2400">
                <a:solidFill>
                  <a:schemeClr val="dk1"/>
                </a:solidFill>
                <a:latin typeface="Arial"/>
                <a:ea typeface="Arial"/>
                <a:cs typeface="Arial"/>
                <a:sym typeface="Arial"/>
              </a:rPr>
              <a:t>. </a:t>
            </a:r>
            <a:endParaRPr/>
          </a:p>
          <a:p>
            <a:pPr indent="0" lvl="0" marL="0" marR="0" rtl="0" algn="l">
              <a:lnSpc>
                <a:spcPct val="90000"/>
              </a:lnSpc>
              <a:spcBef>
                <a:spcPts val="100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488" name="Google Shape;488;p1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1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95" name="Google Shape;495;p17"/>
          <p:cNvGrpSpPr/>
          <p:nvPr/>
        </p:nvGrpSpPr>
        <p:grpSpPr>
          <a:xfrm>
            <a:off x="608289" y="2813109"/>
            <a:ext cx="1604786" cy="2348089"/>
            <a:chOff x="608289" y="2824398"/>
            <a:chExt cx="1604786" cy="2348089"/>
          </a:xfrm>
        </p:grpSpPr>
        <p:sp>
          <p:nvSpPr>
            <p:cNvPr id="496" name="Google Shape;496;p17"/>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7"/>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498" name="Google Shape;498;p17"/>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499" name="Google Shape;499;p17"/>
            <p:cNvSpPr txBox="1"/>
            <p:nvPr/>
          </p:nvSpPr>
          <p:spPr>
            <a:xfrm>
              <a:off x="619126" y="3891477"/>
              <a:ext cx="1481313"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grpSp>
        <p:nvGrpSpPr>
          <p:cNvPr id="500" name="Google Shape;500;p17"/>
          <p:cNvGrpSpPr/>
          <p:nvPr/>
        </p:nvGrpSpPr>
        <p:grpSpPr>
          <a:xfrm>
            <a:off x="2333418" y="2813108"/>
            <a:ext cx="1604786" cy="2348089"/>
            <a:chOff x="596165" y="2824398"/>
            <a:chExt cx="1604786" cy="2348089"/>
          </a:xfrm>
        </p:grpSpPr>
        <p:sp>
          <p:nvSpPr>
            <p:cNvPr id="501" name="Google Shape;501;p17"/>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7"/>
            <p:cNvSpPr txBox="1"/>
            <p:nvPr/>
          </p:nvSpPr>
          <p:spPr>
            <a:xfrm>
              <a:off x="611894" y="2824888"/>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503" name="Google Shape;503;p17"/>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504" name="Google Shape;504;p17"/>
            <p:cNvSpPr txBox="1"/>
            <p:nvPr/>
          </p:nvSpPr>
          <p:spPr>
            <a:xfrm>
              <a:off x="619126" y="3880188"/>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grpSp>
        <p:nvGrpSpPr>
          <p:cNvPr id="505" name="Google Shape;505;p17"/>
          <p:cNvGrpSpPr/>
          <p:nvPr/>
        </p:nvGrpSpPr>
        <p:grpSpPr>
          <a:xfrm>
            <a:off x="4112118" y="2808759"/>
            <a:ext cx="1604786" cy="2348089"/>
            <a:chOff x="606220" y="2824398"/>
            <a:chExt cx="1604786" cy="2348089"/>
          </a:xfrm>
        </p:grpSpPr>
        <p:sp>
          <p:nvSpPr>
            <p:cNvPr id="506" name="Google Shape;506;p17"/>
            <p:cNvSpPr/>
            <p:nvPr/>
          </p:nvSpPr>
          <p:spPr>
            <a:xfrm>
              <a:off x="613127" y="2824398"/>
              <a:ext cx="1487312" cy="2348089"/>
            </a:xfrm>
            <a:prstGeom prst="rect">
              <a:avLst/>
            </a:prstGeom>
            <a:solidFill>
              <a:srgbClr val="0066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7"/>
            <p:cNvSpPr txBox="1"/>
            <p:nvPr/>
          </p:nvSpPr>
          <p:spPr>
            <a:xfrm>
              <a:off x="634472" y="2847466"/>
              <a:ext cx="784223" cy="461665"/>
            </a:xfrm>
            <a:prstGeom prst="rect">
              <a:avLst/>
            </a:prstGeom>
            <a:solidFill>
              <a:srgbClr val="0066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508" name="Google Shape;508;p17"/>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509" name="Google Shape;509;p17"/>
            <p:cNvSpPr txBox="1"/>
            <p:nvPr/>
          </p:nvSpPr>
          <p:spPr>
            <a:xfrm>
              <a:off x="619126" y="3891477"/>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510" name="Google Shape;510;p17"/>
          <p:cNvGrpSpPr/>
          <p:nvPr/>
        </p:nvGrpSpPr>
        <p:grpSpPr>
          <a:xfrm>
            <a:off x="9498595" y="2813025"/>
            <a:ext cx="1604786" cy="2348089"/>
            <a:chOff x="607836" y="2824398"/>
            <a:chExt cx="1604786" cy="2348089"/>
          </a:xfrm>
        </p:grpSpPr>
        <p:sp>
          <p:nvSpPr>
            <p:cNvPr id="511" name="Google Shape;511;p17"/>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7"/>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513" name="Google Shape;513;p17"/>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514" name="Google Shape;514;p17"/>
            <p:cNvSpPr txBox="1"/>
            <p:nvPr/>
          </p:nvSpPr>
          <p:spPr>
            <a:xfrm>
              <a:off x="619126" y="3891477"/>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grpSp>
        <p:nvGrpSpPr>
          <p:cNvPr id="515" name="Google Shape;515;p17"/>
          <p:cNvGrpSpPr/>
          <p:nvPr/>
        </p:nvGrpSpPr>
        <p:grpSpPr>
          <a:xfrm>
            <a:off x="5966213" y="2808758"/>
            <a:ext cx="1604786" cy="2348089"/>
            <a:chOff x="606603" y="2824398"/>
            <a:chExt cx="1604786" cy="2348089"/>
          </a:xfrm>
        </p:grpSpPr>
        <p:sp>
          <p:nvSpPr>
            <p:cNvPr id="516" name="Google Shape;516;p17"/>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7"/>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518" name="Google Shape;518;p17"/>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519" name="Google Shape;519;p17"/>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grpSp>
        <p:nvGrpSpPr>
          <p:cNvPr id="520" name="Google Shape;520;p17"/>
          <p:cNvGrpSpPr/>
          <p:nvPr/>
        </p:nvGrpSpPr>
        <p:grpSpPr>
          <a:xfrm>
            <a:off x="7730304" y="2825064"/>
            <a:ext cx="1604786" cy="2348089"/>
            <a:chOff x="597284" y="2824398"/>
            <a:chExt cx="1604786" cy="2348089"/>
          </a:xfrm>
        </p:grpSpPr>
        <p:sp>
          <p:nvSpPr>
            <p:cNvPr id="521" name="Google Shape;521;p17"/>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17"/>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523" name="Google Shape;523;p17"/>
            <p:cNvSpPr txBox="1"/>
            <p:nvPr/>
          </p:nvSpPr>
          <p:spPr>
            <a:xfrm>
              <a:off x="597284" y="3599633"/>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524" name="Google Shape;524;p17"/>
            <p:cNvSpPr txBox="1"/>
            <p:nvPr/>
          </p:nvSpPr>
          <p:spPr>
            <a:xfrm>
              <a:off x="619126" y="3880188"/>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managed</a:t>
              </a:r>
              <a:endParaRPr/>
            </a:p>
          </p:txBody>
        </p:sp>
      </p:grpSp>
      <p:sp>
        <p:nvSpPr>
          <p:cNvPr id="525" name="Google Shape;525;p17"/>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1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8"/>
          <p:cNvSpPr txBox="1"/>
          <p:nvPr>
            <p:ph idx="1" type="body"/>
          </p:nvPr>
        </p:nvSpPr>
        <p:spPr>
          <a:xfrm>
            <a:off x="6388729" y="2466676"/>
            <a:ext cx="3321351" cy="28813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US" sz="2400"/>
              <a:t>In order </a:t>
            </a:r>
            <a:r>
              <a:rPr b="1" lang="en-US" sz="2400">
                <a:highlight>
                  <a:srgbClr val="FFFF00"/>
                </a:highlight>
              </a:rPr>
              <a:t>to promote Civil Air Patrol as a high-tech company </a:t>
            </a:r>
            <a:r>
              <a:rPr lang="en-US" sz="2400"/>
              <a:t>that adapts, adopts, and develops technology, </a:t>
            </a:r>
            <a:r>
              <a:rPr b="1" lang="en-US" sz="2400">
                <a:highlight>
                  <a:srgbClr val="FFFF00"/>
                </a:highlight>
              </a:rPr>
              <a:t>the visual identity needs to migrate to the 21</a:t>
            </a:r>
            <a:r>
              <a:rPr b="1" baseline="30000" lang="en-US" sz="2400">
                <a:highlight>
                  <a:srgbClr val="FFFF00"/>
                </a:highlight>
              </a:rPr>
              <a:t>st</a:t>
            </a:r>
            <a:r>
              <a:rPr b="1" lang="en-US" sz="2400">
                <a:highlight>
                  <a:srgbClr val="FFFF00"/>
                </a:highlight>
              </a:rPr>
              <a:t> Century</a:t>
            </a:r>
            <a:r>
              <a:rPr b="1" lang="en-US" sz="2400"/>
              <a:t> </a:t>
            </a:r>
            <a:r>
              <a:rPr lang="en-US" sz="2400"/>
              <a:t>to match the technology the organization uses.</a:t>
            </a:r>
            <a:endParaRPr/>
          </a:p>
          <a:p>
            <a:pPr indent="0" lvl="0" marL="0" rtl="0" algn="l">
              <a:lnSpc>
                <a:spcPct val="90000"/>
              </a:lnSpc>
              <a:spcBef>
                <a:spcPts val="1000"/>
              </a:spcBef>
              <a:spcAft>
                <a:spcPts val="0"/>
              </a:spcAft>
              <a:buClr>
                <a:schemeClr val="dk1"/>
              </a:buClr>
              <a:buSzPct val="100000"/>
              <a:buNone/>
            </a:pPr>
            <a:r>
              <a:t/>
            </a:r>
            <a:endParaRPr sz="1400"/>
          </a:p>
        </p:txBody>
      </p:sp>
      <p:sp>
        <p:nvSpPr>
          <p:cNvPr id="533" name="Google Shape;533;p1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34" name="Google Shape;534;p18"/>
          <p:cNvSpPr txBox="1"/>
          <p:nvPr>
            <p:ph type="title"/>
          </p:nvPr>
        </p:nvSpPr>
        <p:spPr>
          <a:xfrm>
            <a:off x="845940" y="167158"/>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Why CAP Needs a Refresh</a:t>
            </a:r>
            <a:endParaRPr/>
          </a:p>
        </p:txBody>
      </p:sp>
      <p:grpSp>
        <p:nvGrpSpPr>
          <p:cNvPr id="535" name="Google Shape;535;p18"/>
          <p:cNvGrpSpPr/>
          <p:nvPr/>
        </p:nvGrpSpPr>
        <p:grpSpPr>
          <a:xfrm>
            <a:off x="3303562" y="1870830"/>
            <a:ext cx="2499711" cy="4073081"/>
            <a:chOff x="605532" y="2839177"/>
            <a:chExt cx="1487312" cy="2348089"/>
          </a:xfrm>
        </p:grpSpPr>
        <p:sp>
          <p:nvSpPr>
            <p:cNvPr id="536" name="Google Shape;536;p18"/>
            <p:cNvSpPr/>
            <p:nvPr/>
          </p:nvSpPr>
          <p:spPr>
            <a:xfrm>
              <a:off x="605532" y="2839177"/>
              <a:ext cx="1487312" cy="2348089"/>
            </a:xfrm>
            <a:prstGeom prst="rect">
              <a:avLst/>
            </a:prstGeom>
            <a:solidFill>
              <a:srgbClr val="0066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7" name="Google Shape;537;p18"/>
            <p:cNvSpPr txBox="1"/>
            <p:nvPr/>
          </p:nvSpPr>
          <p:spPr>
            <a:xfrm>
              <a:off x="634472" y="2847466"/>
              <a:ext cx="784223" cy="461665"/>
            </a:xfrm>
            <a:prstGeom prst="rect">
              <a:avLst/>
            </a:prstGeom>
            <a:solidFill>
              <a:srgbClr val="0066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538" name="Google Shape;538;p18"/>
            <p:cNvSpPr txBox="1"/>
            <p:nvPr/>
          </p:nvSpPr>
          <p:spPr>
            <a:xfrm rot="-5400000">
              <a:off x="620253" y="4032903"/>
              <a:ext cx="1562650" cy="5933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Rationale:</a:t>
              </a:r>
              <a:endParaRPr/>
            </a:p>
          </p:txBody>
        </p:sp>
      </p:grpSp>
      <p:pic>
        <p:nvPicPr>
          <p:cNvPr descr="A close up of a logo&#10;&#10;Description automatically generated" id="539" name="Google Shape;539;p18"/>
          <p:cNvPicPr preferRelativeResize="0"/>
          <p:nvPr/>
        </p:nvPicPr>
        <p:blipFill rotWithShape="1">
          <a:blip r:embed="rId3">
            <a:alphaModFix/>
          </a:blip>
          <a:srcRect b="21841" l="15365" r="16154" t="0"/>
          <a:stretch/>
        </p:blipFill>
        <p:spPr>
          <a:xfrm>
            <a:off x="4839574" y="2098859"/>
            <a:ext cx="753391" cy="670904"/>
          </a:xfrm>
          <a:prstGeom prst="rect">
            <a:avLst/>
          </a:prstGeom>
          <a:noFill/>
          <a:ln>
            <a:noFill/>
          </a:ln>
        </p:spPr>
      </p:pic>
      <p:sp>
        <p:nvSpPr>
          <p:cNvPr id="540" name="Google Shape;540;p1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19"/>
          <p:cNvSpPr/>
          <p:nvPr/>
        </p:nvSpPr>
        <p:spPr>
          <a:xfrm>
            <a:off x="0" y="3964211"/>
            <a:ext cx="1926363" cy="2893789"/>
          </a:xfrm>
          <a:prstGeom prst="roundRect">
            <a:avLst>
              <a:gd fmla="val 25901"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9"/>
          <p:cNvSpPr/>
          <p:nvPr/>
        </p:nvSpPr>
        <p:spPr>
          <a:xfrm>
            <a:off x="6152335" y="1892941"/>
            <a:ext cx="2389291" cy="4332203"/>
          </a:xfrm>
          <a:prstGeom prst="roundRect">
            <a:avLst>
              <a:gd fmla="val 16667" name="adj"/>
            </a:avLst>
          </a:prstGeom>
          <a:solidFill>
            <a:srgbClr val="C4E0B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19"/>
          <p:cNvSpPr/>
          <p:nvPr/>
        </p:nvSpPr>
        <p:spPr>
          <a:xfrm>
            <a:off x="3407219" y="1877442"/>
            <a:ext cx="2389291" cy="4359425"/>
          </a:xfrm>
          <a:prstGeom prst="roundRect">
            <a:avLst>
              <a:gd fmla="val 16667" name="adj"/>
            </a:avLst>
          </a:prstGeom>
          <a:solidFill>
            <a:srgbClr val="D8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19"/>
          <p:cNvSpPr/>
          <p:nvPr/>
        </p:nvSpPr>
        <p:spPr>
          <a:xfrm>
            <a:off x="661552" y="1877442"/>
            <a:ext cx="2389291" cy="4346993"/>
          </a:xfrm>
          <a:prstGeom prst="roundRect">
            <a:avLst>
              <a:gd fmla="val 16667" name="adj"/>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9"/>
          <p:cNvSpPr txBox="1"/>
          <p:nvPr>
            <p:ph type="title"/>
          </p:nvPr>
        </p:nvSpPr>
        <p:spPr>
          <a:xfrm>
            <a:off x="1447801" y="188529"/>
            <a:ext cx="10331804" cy="12781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Eight Decades of Modernization</a:t>
            </a:r>
            <a:endParaRPr/>
          </a:p>
        </p:txBody>
      </p:sp>
      <p:sp>
        <p:nvSpPr>
          <p:cNvPr id="551" name="Google Shape;551;p19"/>
          <p:cNvSpPr txBox="1"/>
          <p:nvPr>
            <p:ph idx="12" type="sldNum"/>
          </p:nvPr>
        </p:nvSpPr>
        <p:spPr>
          <a:xfrm>
            <a:off x="10773906" y="5334377"/>
            <a:ext cx="845877" cy="4016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2400">
                <a:solidFill>
                  <a:schemeClr val="lt1"/>
                </a:solidFill>
                <a:latin typeface="Arial Black"/>
                <a:ea typeface="Arial Black"/>
                <a:cs typeface="Arial Black"/>
                <a:sym typeface="Arial Black"/>
              </a:rPr>
              <a:t>‹#›</a:t>
            </a:fld>
            <a:endParaRPr sz="2400">
              <a:solidFill>
                <a:schemeClr val="lt1"/>
              </a:solidFill>
              <a:latin typeface="Arial Black"/>
              <a:ea typeface="Arial Black"/>
              <a:cs typeface="Arial Black"/>
              <a:sym typeface="Arial Black"/>
            </a:endParaRPr>
          </a:p>
        </p:txBody>
      </p:sp>
      <p:sp>
        <p:nvSpPr>
          <p:cNvPr id="552" name="Google Shape;552;p19"/>
          <p:cNvSpPr/>
          <p:nvPr/>
        </p:nvSpPr>
        <p:spPr>
          <a:xfrm>
            <a:off x="8959785" y="1875446"/>
            <a:ext cx="2389291" cy="4332204"/>
          </a:xfrm>
          <a:prstGeom prst="roundRect">
            <a:avLst>
              <a:gd fmla="val 16667" name="adj"/>
            </a:avLst>
          </a:prstGeom>
          <a:noFill/>
          <a:ln cap="flat" cmpd="sng" w="127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53" name="Google Shape;553;p19"/>
          <p:cNvCxnSpPr/>
          <p:nvPr/>
        </p:nvCxnSpPr>
        <p:spPr>
          <a:xfrm>
            <a:off x="365385" y="5120874"/>
            <a:ext cx="11302283" cy="0"/>
          </a:xfrm>
          <a:prstGeom prst="straightConnector1">
            <a:avLst/>
          </a:prstGeom>
          <a:noFill/>
          <a:ln cap="flat" cmpd="sng" w="38100">
            <a:solidFill>
              <a:schemeClr val="dk1"/>
            </a:solidFill>
            <a:prstDash val="dash"/>
            <a:miter lim="800000"/>
            <a:headEnd len="sm" w="sm" type="none"/>
            <a:tailEnd len="sm" w="sm" type="none"/>
          </a:ln>
        </p:spPr>
      </p:cxnSp>
      <p:grpSp>
        <p:nvGrpSpPr>
          <p:cNvPr id="554" name="Google Shape;554;p19"/>
          <p:cNvGrpSpPr/>
          <p:nvPr/>
        </p:nvGrpSpPr>
        <p:grpSpPr>
          <a:xfrm>
            <a:off x="661552" y="1875185"/>
            <a:ext cx="10684507" cy="4268669"/>
            <a:chOff x="661552" y="2119148"/>
            <a:chExt cx="10684507" cy="4268669"/>
          </a:xfrm>
        </p:grpSpPr>
        <p:sp>
          <p:nvSpPr>
            <p:cNvPr id="555" name="Google Shape;555;p19"/>
            <p:cNvSpPr txBox="1"/>
            <p:nvPr/>
          </p:nvSpPr>
          <p:spPr>
            <a:xfrm>
              <a:off x="661552" y="2119913"/>
              <a:ext cx="238929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Limelight"/>
                  <a:ea typeface="Limelight"/>
                  <a:cs typeface="Limelight"/>
                  <a:sym typeface="Limelight"/>
                </a:rPr>
                <a:t>1941-1959</a:t>
              </a:r>
              <a:endParaRPr sz="1600">
                <a:solidFill>
                  <a:schemeClr val="dk1"/>
                </a:solidFill>
                <a:latin typeface="Limelight"/>
                <a:ea typeface="Limelight"/>
                <a:cs typeface="Limelight"/>
                <a:sym typeface="Limelight"/>
              </a:endParaRPr>
            </a:p>
          </p:txBody>
        </p:sp>
        <p:pic>
          <p:nvPicPr>
            <p:cNvPr id="556" name="Google Shape;556;p19"/>
            <p:cNvPicPr preferRelativeResize="0"/>
            <p:nvPr/>
          </p:nvPicPr>
          <p:blipFill rotWithShape="1">
            <a:blip r:embed="rId3">
              <a:alphaModFix/>
            </a:blip>
            <a:srcRect b="5542" l="1807" r="2254" t="6137"/>
            <a:stretch/>
          </p:blipFill>
          <p:spPr>
            <a:xfrm>
              <a:off x="1072830" y="4554899"/>
              <a:ext cx="1542034" cy="649348"/>
            </a:xfrm>
            <a:prstGeom prst="roundRect">
              <a:avLst>
                <a:gd fmla="val 3145" name="adj"/>
              </a:avLst>
            </a:prstGeom>
            <a:noFill/>
            <a:ln>
              <a:noFill/>
            </a:ln>
          </p:spPr>
        </p:pic>
        <p:sp>
          <p:nvSpPr>
            <p:cNvPr id="557" name="Google Shape;557;p19"/>
            <p:cNvSpPr txBox="1"/>
            <p:nvPr/>
          </p:nvSpPr>
          <p:spPr>
            <a:xfrm>
              <a:off x="3428455" y="2119148"/>
              <a:ext cx="236805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Baumans"/>
                  <a:ea typeface="Baumans"/>
                  <a:cs typeface="Baumans"/>
                  <a:sym typeface="Baumans"/>
                </a:rPr>
                <a:t>1960-1979</a:t>
              </a:r>
              <a:endParaRPr sz="1400">
                <a:solidFill>
                  <a:schemeClr val="dk1"/>
                </a:solidFill>
                <a:latin typeface="Baumans"/>
                <a:ea typeface="Baumans"/>
                <a:cs typeface="Baumans"/>
                <a:sym typeface="Baumans"/>
              </a:endParaRPr>
            </a:p>
          </p:txBody>
        </p:sp>
        <p:sp>
          <p:nvSpPr>
            <p:cNvPr id="558" name="Google Shape;558;p19"/>
            <p:cNvSpPr txBox="1"/>
            <p:nvPr/>
          </p:nvSpPr>
          <p:spPr>
            <a:xfrm>
              <a:off x="6149318" y="2127969"/>
              <a:ext cx="239230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latin typeface="Arial"/>
                  <a:ea typeface="Arial"/>
                  <a:cs typeface="Arial"/>
                  <a:sym typeface="Arial"/>
                </a:rPr>
                <a:t>1980-1999</a:t>
              </a:r>
              <a:endParaRPr i="1" sz="1600">
                <a:solidFill>
                  <a:schemeClr val="dk1"/>
                </a:solidFill>
                <a:latin typeface="Arial"/>
                <a:ea typeface="Arial"/>
                <a:cs typeface="Arial"/>
                <a:sym typeface="Arial"/>
              </a:endParaRPr>
            </a:p>
          </p:txBody>
        </p:sp>
        <p:sp>
          <p:nvSpPr>
            <p:cNvPr id="559" name="Google Shape;559;p19"/>
            <p:cNvSpPr txBox="1"/>
            <p:nvPr/>
          </p:nvSpPr>
          <p:spPr>
            <a:xfrm>
              <a:off x="8956767" y="2120241"/>
              <a:ext cx="238929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entury Gothic"/>
                  <a:ea typeface="Century Gothic"/>
                  <a:cs typeface="Century Gothic"/>
                  <a:sym typeface="Century Gothic"/>
                </a:rPr>
                <a:t>2000-2020</a:t>
              </a:r>
              <a:endParaRPr/>
            </a:p>
          </p:txBody>
        </p:sp>
        <p:pic>
          <p:nvPicPr>
            <p:cNvPr id="560" name="Google Shape;560;p19"/>
            <p:cNvPicPr preferRelativeResize="0"/>
            <p:nvPr/>
          </p:nvPicPr>
          <p:blipFill rotWithShape="1">
            <a:blip r:embed="rId4">
              <a:alphaModFix/>
            </a:blip>
            <a:srcRect b="0" l="0" r="0" t="0"/>
            <a:stretch/>
          </p:blipFill>
          <p:spPr>
            <a:xfrm>
              <a:off x="1098184" y="2488586"/>
              <a:ext cx="1834441" cy="805084"/>
            </a:xfrm>
            <a:prstGeom prst="rect">
              <a:avLst/>
            </a:prstGeom>
            <a:noFill/>
            <a:ln>
              <a:noFill/>
            </a:ln>
          </p:spPr>
        </p:pic>
        <p:sp>
          <p:nvSpPr>
            <p:cNvPr id="561" name="Google Shape;561;p19"/>
            <p:cNvSpPr txBox="1"/>
            <p:nvPr/>
          </p:nvSpPr>
          <p:spPr>
            <a:xfrm>
              <a:off x="2046291" y="3703393"/>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Rotary</a:t>
              </a:r>
              <a:endParaRPr/>
            </a:p>
          </p:txBody>
        </p:sp>
        <p:sp>
          <p:nvSpPr>
            <p:cNvPr id="562" name="Google Shape;562;p19"/>
            <p:cNvSpPr txBox="1"/>
            <p:nvPr/>
          </p:nvSpPr>
          <p:spPr>
            <a:xfrm rot="-5400000">
              <a:off x="2452730" y="4770010"/>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ADF</a:t>
              </a:r>
              <a:endParaRPr/>
            </a:p>
          </p:txBody>
        </p:sp>
        <p:sp>
          <p:nvSpPr>
            <p:cNvPr id="563" name="Google Shape;563;p19"/>
            <p:cNvSpPr txBox="1"/>
            <p:nvPr/>
          </p:nvSpPr>
          <p:spPr>
            <a:xfrm rot="-5400000">
              <a:off x="295860" y="2731457"/>
              <a:ext cx="120882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Cruiser</a:t>
              </a:r>
              <a:endParaRPr/>
            </a:p>
          </p:txBody>
        </p:sp>
        <p:pic>
          <p:nvPicPr>
            <p:cNvPr descr="A picture containing drawing&#10;&#10;Description automatically generated" id="564" name="Google Shape;564;p19"/>
            <p:cNvPicPr preferRelativeResize="0"/>
            <p:nvPr/>
          </p:nvPicPr>
          <p:blipFill rotWithShape="1">
            <a:blip r:embed="rId5">
              <a:alphaModFix/>
            </a:blip>
            <a:srcRect b="0" l="0" r="0" t="0"/>
            <a:stretch/>
          </p:blipFill>
          <p:spPr>
            <a:xfrm>
              <a:off x="966926" y="5566561"/>
              <a:ext cx="763112" cy="763112"/>
            </a:xfrm>
            <a:prstGeom prst="rect">
              <a:avLst/>
            </a:prstGeom>
            <a:noFill/>
            <a:ln>
              <a:noFill/>
            </a:ln>
          </p:spPr>
        </p:pic>
        <p:pic>
          <p:nvPicPr>
            <p:cNvPr descr="See the source image" id="565" name="Google Shape;565;p19"/>
            <p:cNvPicPr preferRelativeResize="0"/>
            <p:nvPr/>
          </p:nvPicPr>
          <p:blipFill rotWithShape="1">
            <a:blip r:embed="rId6">
              <a:alphaModFix/>
            </a:blip>
            <a:srcRect b="0" l="0" r="0" t="0"/>
            <a:stretch/>
          </p:blipFill>
          <p:spPr>
            <a:xfrm>
              <a:off x="1930400" y="5504360"/>
              <a:ext cx="846666" cy="866523"/>
            </a:xfrm>
            <a:prstGeom prst="rect">
              <a:avLst/>
            </a:prstGeom>
            <a:noFill/>
            <a:ln>
              <a:noFill/>
            </a:ln>
          </p:spPr>
        </p:pic>
        <p:pic>
          <p:nvPicPr>
            <p:cNvPr descr="See the source image" id="566" name="Google Shape;566;p19"/>
            <p:cNvPicPr preferRelativeResize="0"/>
            <p:nvPr/>
          </p:nvPicPr>
          <p:blipFill rotWithShape="1">
            <a:blip r:embed="rId7">
              <a:alphaModFix/>
            </a:blip>
            <a:srcRect b="0" l="0" r="0" t="0"/>
            <a:stretch/>
          </p:blipFill>
          <p:spPr>
            <a:xfrm>
              <a:off x="1004340" y="3439243"/>
              <a:ext cx="1140844" cy="922930"/>
            </a:xfrm>
            <a:prstGeom prst="rect">
              <a:avLst/>
            </a:prstGeom>
            <a:noFill/>
            <a:ln>
              <a:noFill/>
            </a:ln>
          </p:spPr>
        </p:pic>
        <p:grpSp>
          <p:nvGrpSpPr>
            <p:cNvPr id="567" name="Google Shape;567;p19"/>
            <p:cNvGrpSpPr/>
            <p:nvPr/>
          </p:nvGrpSpPr>
          <p:grpSpPr>
            <a:xfrm>
              <a:off x="9669909" y="5529431"/>
              <a:ext cx="1012369" cy="828730"/>
              <a:chOff x="4312739" y="4052190"/>
              <a:chExt cx="2357002" cy="1929452"/>
            </a:xfrm>
          </p:grpSpPr>
          <p:sp>
            <p:nvSpPr>
              <p:cNvPr id="568" name="Google Shape;568;p19"/>
              <p:cNvSpPr/>
              <p:nvPr/>
            </p:nvSpPr>
            <p:spPr>
              <a:xfrm>
                <a:off x="4511991" y="4184724"/>
                <a:ext cx="2039415" cy="1757033"/>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9" name="Google Shape;569;p19"/>
              <p:cNvPicPr preferRelativeResize="0"/>
              <p:nvPr/>
            </p:nvPicPr>
            <p:blipFill rotWithShape="1">
              <a:blip r:embed="rId8">
                <a:alphaModFix/>
              </a:blip>
              <a:srcRect b="0" l="0" r="0" t="0"/>
              <a:stretch/>
            </p:blipFill>
            <p:spPr>
              <a:xfrm>
                <a:off x="4312739" y="4052190"/>
                <a:ext cx="2357002" cy="1929452"/>
              </a:xfrm>
              <a:prstGeom prst="rect">
                <a:avLst/>
              </a:prstGeom>
              <a:noFill/>
              <a:ln>
                <a:noFill/>
              </a:ln>
            </p:spPr>
          </p:pic>
        </p:grpSp>
        <p:pic>
          <p:nvPicPr>
            <p:cNvPr descr="A picture containing drawing&#10;&#10;Description automatically generated" id="570" name="Google Shape;570;p19"/>
            <p:cNvPicPr preferRelativeResize="0"/>
            <p:nvPr/>
          </p:nvPicPr>
          <p:blipFill rotWithShape="1">
            <a:blip r:embed="rId9">
              <a:alphaModFix/>
            </a:blip>
            <a:srcRect b="12977" l="0" r="0" t="0"/>
            <a:stretch/>
          </p:blipFill>
          <p:spPr>
            <a:xfrm>
              <a:off x="10176786" y="5545069"/>
              <a:ext cx="928974" cy="808406"/>
            </a:xfrm>
            <a:prstGeom prst="triangle">
              <a:avLst>
                <a:gd fmla="val 50000" name="adj"/>
              </a:avLst>
            </a:prstGeom>
            <a:noFill/>
            <a:ln>
              <a:noFill/>
            </a:ln>
          </p:spPr>
        </p:pic>
        <p:grpSp>
          <p:nvGrpSpPr>
            <p:cNvPr id="571" name="Google Shape;571;p19"/>
            <p:cNvGrpSpPr/>
            <p:nvPr/>
          </p:nvGrpSpPr>
          <p:grpSpPr>
            <a:xfrm>
              <a:off x="3625417" y="4003682"/>
              <a:ext cx="7566594" cy="1248827"/>
              <a:chOff x="3625417" y="4003682"/>
              <a:chExt cx="7566594" cy="1248827"/>
            </a:xfrm>
          </p:grpSpPr>
          <p:pic>
            <p:nvPicPr>
              <p:cNvPr id="572" name="Google Shape;572;p19"/>
              <p:cNvPicPr preferRelativeResize="0"/>
              <p:nvPr/>
            </p:nvPicPr>
            <p:blipFill rotWithShape="1">
              <a:blip r:embed="rId10">
                <a:alphaModFix/>
              </a:blip>
              <a:srcRect b="6605" l="4288" r="6428" t="5367"/>
              <a:stretch/>
            </p:blipFill>
            <p:spPr>
              <a:xfrm>
                <a:off x="4569014" y="4265879"/>
                <a:ext cx="722883" cy="747577"/>
              </a:xfrm>
              <a:prstGeom prst="flowChartConnector">
                <a:avLst/>
              </a:prstGeom>
              <a:noFill/>
              <a:ln>
                <a:noFill/>
              </a:ln>
            </p:spPr>
          </p:pic>
          <p:pic>
            <p:nvPicPr>
              <p:cNvPr id="573" name="Google Shape;573;p19"/>
              <p:cNvPicPr preferRelativeResize="0"/>
              <p:nvPr/>
            </p:nvPicPr>
            <p:blipFill rotWithShape="1">
              <a:blip r:embed="rId11">
                <a:alphaModFix/>
              </a:blip>
              <a:srcRect b="11595" l="3531" r="8413" t="10169"/>
              <a:stretch/>
            </p:blipFill>
            <p:spPr>
              <a:xfrm>
                <a:off x="3625417" y="4765306"/>
                <a:ext cx="1746849" cy="369332"/>
              </a:xfrm>
              <a:prstGeom prst="rect">
                <a:avLst/>
              </a:prstGeom>
              <a:noFill/>
              <a:ln>
                <a:noFill/>
              </a:ln>
            </p:spPr>
          </p:pic>
          <p:sp>
            <p:nvSpPr>
              <p:cNvPr id="574" name="Google Shape;574;p19"/>
              <p:cNvSpPr txBox="1"/>
              <p:nvPr/>
            </p:nvSpPr>
            <p:spPr>
              <a:xfrm rot="-5400000">
                <a:off x="5161760" y="4731017"/>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VOR</a:t>
                </a:r>
                <a:endParaRPr/>
              </a:p>
            </p:txBody>
          </p:sp>
          <p:pic>
            <p:nvPicPr>
              <p:cNvPr id="575" name="Google Shape;575;p19"/>
              <p:cNvPicPr preferRelativeResize="0"/>
              <p:nvPr/>
            </p:nvPicPr>
            <p:blipFill rotWithShape="1">
              <a:blip r:embed="rId12">
                <a:alphaModFix/>
              </a:blip>
              <a:srcRect b="2947" l="1163" r="1256" t="3304"/>
              <a:stretch/>
            </p:blipFill>
            <p:spPr>
              <a:xfrm>
                <a:off x="9198706" y="4011328"/>
                <a:ext cx="1665579" cy="1198653"/>
              </a:xfrm>
              <a:prstGeom prst="roundRect">
                <a:avLst>
                  <a:gd fmla="val 1458" name="adj"/>
                </a:avLst>
              </a:prstGeom>
              <a:noFill/>
              <a:ln>
                <a:noFill/>
              </a:ln>
            </p:spPr>
          </p:pic>
          <p:sp>
            <p:nvSpPr>
              <p:cNvPr id="576" name="Google Shape;576;p19"/>
              <p:cNvSpPr txBox="1"/>
              <p:nvPr/>
            </p:nvSpPr>
            <p:spPr>
              <a:xfrm rot="-5400000">
                <a:off x="10421867" y="4466048"/>
                <a:ext cx="123251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MFD</a:t>
                </a:r>
                <a:endParaRPr/>
              </a:p>
            </p:txBody>
          </p:sp>
          <p:pic>
            <p:nvPicPr>
              <p:cNvPr id="577" name="Google Shape;577;p19"/>
              <p:cNvPicPr preferRelativeResize="0"/>
              <p:nvPr/>
            </p:nvPicPr>
            <p:blipFill rotWithShape="1">
              <a:blip r:embed="rId13">
                <a:alphaModFix/>
              </a:blip>
              <a:srcRect b="5456" l="4622" r="3492" t="8720"/>
              <a:stretch/>
            </p:blipFill>
            <p:spPr>
              <a:xfrm>
                <a:off x="6369450" y="4605946"/>
                <a:ext cx="1700339" cy="534304"/>
              </a:xfrm>
              <a:prstGeom prst="roundRect">
                <a:avLst>
                  <a:gd fmla="val 4012" name="adj"/>
                </a:avLst>
              </a:prstGeom>
              <a:noFill/>
              <a:ln>
                <a:noFill/>
              </a:ln>
            </p:spPr>
          </p:pic>
          <p:sp>
            <p:nvSpPr>
              <p:cNvPr id="578" name="Google Shape;578;p19"/>
              <p:cNvSpPr txBox="1"/>
              <p:nvPr/>
            </p:nvSpPr>
            <p:spPr>
              <a:xfrm rot="-5400000">
                <a:off x="7884729" y="4737178"/>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GPS</a:t>
                </a:r>
                <a:endParaRPr/>
              </a:p>
            </p:txBody>
          </p:sp>
        </p:grpSp>
        <p:grpSp>
          <p:nvGrpSpPr>
            <p:cNvPr id="579" name="Google Shape;579;p19"/>
            <p:cNvGrpSpPr/>
            <p:nvPr/>
          </p:nvGrpSpPr>
          <p:grpSpPr>
            <a:xfrm>
              <a:off x="3480687" y="2278775"/>
              <a:ext cx="7602887" cy="1208829"/>
              <a:chOff x="3480687" y="2278775"/>
              <a:chExt cx="7602887" cy="1208829"/>
            </a:xfrm>
          </p:grpSpPr>
          <p:pic>
            <p:nvPicPr>
              <p:cNvPr id="580" name="Google Shape;580;p19"/>
              <p:cNvPicPr preferRelativeResize="0"/>
              <p:nvPr/>
            </p:nvPicPr>
            <p:blipFill rotWithShape="1">
              <a:blip r:embed="rId14">
                <a:alphaModFix/>
              </a:blip>
              <a:srcRect b="12014" l="0" r="0" t="0"/>
              <a:stretch/>
            </p:blipFill>
            <p:spPr>
              <a:xfrm>
                <a:off x="3844466" y="2482583"/>
                <a:ext cx="1805901" cy="827620"/>
              </a:xfrm>
              <a:prstGeom prst="rect">
                <a:avLst/>
              </a:prstGeom>
              <a:noFill/>
              <a:ln>
                <a:noFill/>
              </a:ln>
            </p:spPr>
          </p:pic>
          <p:sp>
            <p:nvSpPr>
              <p:cNvPr id="581" name="Google Shape;581;p19"/>
              <p:cNvSpPr txBox="1"/>
              <p:nvPr/>
            </p:nvSpPr>
            <p:spPr>
              <a:xfrm rot="-5400000">
                <a:off x="3030161" y="2729301"/>
                <a:ext cx="120882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Muscle</a:t>
                </a:r>
                <a:endParaRPr/>
              </a:p>
            </p:txBody>
          </p:sp>
          <p:pic>
            <p:nvPicPr>
              <p:cNvPr id="582" name="Google Shape;582;p19"/>
              <p:cNvPicPr preferRelativeResize="0"/>
              <p:nvPr/>
            </p:nvPicPr>
            <p:blipFill rotWithShape="1">
              <a:blip r:embed="rId15">
                <a:alphaModFix/>
              </a:blip>
              <a:srcRect b="0" l="0" r="0" t="0"/>
              <a:stretch/>
            </p:blipFill>
            <p:spPr>
              <a:xfrm>
                <a:off x="9452454" y="2450327"/>
                <a:ext cx="1631120" cy="832730"/>
              </a:xfrm>
              <a:prstGeom prst="rect">
                <a:avLst/>
              </a:prstGeom>
              <a:noFill/>
              <a:ln>
                <a:noFill/>
              </a:ln>
            </p:spPr>
          </p:pic>
          <p:sp>
            <p:nvSpPr>
              <p:cNvPr id="583" name="Google Shape;583;p19"/>
              <p:cNvSpPr txBox="1"/>
              <p:nvPr/>
            </p:nvSpPr>
            <p:spPr>
              <a:xfrm rot="-5400000">
                <a:off x="8593847" y="2726006"/>
                <a:ext cx="1196838"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Electric</a:t>
                </a:r>
                <a:endParaRPr/>
              </a:p>
            </p:txBody>
          </p:sp>
          <p:pic>
            <p:nvPicPr>
              <p:cNvPr id="584" name="Google Shape;584;p19"/>
              <p:cNvPicPr preferRelativeResize="0"/>
              <p:nvPr/>
            </p:nvPicPr>
            <p:blipFill rotWithShape="1">
              <a:blip r:embed="rId16">
                <a:alphaModFix/>
              </a:blip>
              <a:srcRect b="0" l="0" r="0" t="0"/>
              <a:stretch/>
            </p:blipFill>
            <p:spPr>
              <a:xfrm>
                <a:off x="6591995" y="2461820"/>
                <a:ext cx="1853386" cy="807588"/>
              </a:xfrm>
              <a:prstGeom prst="rect">
                <a:avLst/>
              </a:prstGeom>
              <a:noFill/>
              <a:ln>
                <a:noFill/>
              </a:ln>
            </p:spPr>
          </p:pic>
          <p:sp>
            <p:nvSpPr>
              <p:cNvPr id="585" name="Google Shape;585;p19"/>
              <p:cNvSpPr txBox="1"/>
              <p:nvPr/>
            </p:nvSpPr>
            <p:spPr>
              <a:xfrm rot="-5400000">
                <a:off x="6015251" y="2734141"/>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Luxury</a:t>
                </a:r>
                <a:endParaRPr/>
              </a:p>
            </p:txBody>
          </p:sp>
        </p:grpSp>
        <p:grpSp>
          <p:nvGrpSpPr>
            <p:cNvPr id="586" name="Google Shape;586;p19"/>
            <p:cNvGrpSpPr/>
            <p:nvPr/>
          </p:nvGrpSpPr>
          <p:grpSpPr>
            <a:xfrm>
              <a:off x="4176444" y="5518249"/>
              <a:ext cx="5932755" cy="869568"/>
              <a:chOff x="4176444" y="5518249"/>
              <a:chExt cx="5932755" cy="869568"/>
            </a:xfrm>
          </p:grpSpPr>
          <p:pic>
            <p:nvPicPr>
              <p:cNvPr descr="See the source image" id="587" name="Google Shape;587;p19"/>
              <p:cNvPicPr preferRelativeResize="0"/>
              <p:nvPr/>
            </p:nvPicPr>
            <p:blipFill rotWithShape="1">
              <a:blip r:embed="rId6">
                <a:alphaModFix/>
              </a:blip>
              <a:srcRect b="0" l="0" r="0" t="0"/>
              <a:stretch/>
            </p:blipFill>
            <p:spPr>
              <a:xfrm>
                <a:off x="4176444" y="5521294"/>
                <a:ext cx="846666" cy="866523"/>
              </a:xfrm>
              <a:prstGeom prst="rect">
                <a:avLst/>
              </a:prstGeom>
              <a:noFill/>
              <a:ln>
                <a:noFill/>
              </a:ln>
            </p:spPr>
          </p:pic>
          <p:pic>
            <p:nvPicPr>
              <p:cNvPr descr="See the source image" id="588" name="Google Shape;588;p19"/>
              <p:cNvPicPr preferRelativeResize="0"/>
              <p:nvPr/>
            </p:nvPicPr>
            <p:blipFill rotWithShape="1">
              <a:blip r:embed="rId6">
                <a:alphaModFix/>
              </a:blip>
              <a:srcRect b="0" l="0" r="0" t="0"/>
              <a:stretch/>
            </p:blipFill>
            <p:spPr>
              <a:xfrm>
                <a:off x="9262533" y="5518249"/>
                <a:ext cx="846666" cy="866523"/>
              </a:xfrm>
              <a:prstGeom prst="rect">
                <a:avLst/>
              </a:prstGeom>
              <a:noFill/>
              <a:ln>
                <a:noFill/>
              </a:ln>
            </p:spPr>
          </p:pic>
          <p:pic>
            <p:nvPicPr>
              <p:cNvPr descr="See the source image" id="589" name="Google Shape;589;p19"/>
              <p:cNvPicPr preferRelativeResize="0"/>
              <p:nvPr/>
            </p:nvPicPr>
            <p:blipFill rotWithShape="1">
              <a:blip r:embed="rId6">
                <a:alphaModFix/>
              </a:blip>
              <a:srcRect b="0" l="0" r="0" t="0"/>
              <a:stretch/>
            </p:blipFill>
            <p:spPr>
              <a:xfrm>
                <a:off x="6922688" y="5521294"/>
                <a:ext cx="846666" cy="866523"/>
              </a:xfrm>
              <a:prstGeom prst="rect">
                <a:avLst/>
              </a:prstGeom>
              <a:noFill/>
              <a:ln>
                <a:noFill/>
              </a:ln>
            </p:spPr>
          </p:pic>
        </p:grpSp>
        <p:grpSp>
          <p:nvGrpSpPr>
            <p:cNvPr id="590" name="Google Shape;590;p19"/>
            <p:cNvGrpSpPr/>
            <p:nvPr/>
          </p:nvGrpSpPr>
          <p:grpSpPr>
            <a:xfrm>
              <a:off x="3565297" y="3336859"/>
              <a:ext cx="7260269" cy="1261167"/>
              <a:chOff x="3565297" y="3336859"/>
              <a:chExt cx="7260269" cy="1261167"/>
            </a:xfrm>
          </p:grpSpPr>
          <p:sp>
            <p:nvSpPr>
              <p:cNvPr id="591" name="Google Shape;591;p19"/>
              <p:cNvSpPr txBox="1"/>
              <p:nvPr/>
            </p:nvSpPr>
            <p:spPr>
              <a:xfrm>
                <a:off x="4414101" y="3704776"/>
                <a:ext cx="120882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Touchtone</a:t>
                </a:r>
                <a:endParaRPr/>
              </a:p>
            </p:txBody>
          </p:sp>
          <p:pic>
            <p:nvPicPr>
              <p:cNvPr descr="See the source image" id="592" name="Google Shape;592;p19"/>
              <p:cNvPicPr preferRelativeResize="0"/>
              <p:nvPr/>
            </p:nvPicPr>
            <p:blipFill rotWithShape="1">
              <a:blip r:embed="rId17">
                <a:alphaModFix/>
              </a:blip>
              <a:srcRect b="0" l="0" r="0" t="0"/>
              <a:stretch/>
            </p:blipFill>
            <p:spPr>
              <a:xfrm>
                <a:off x="3565297" y="3609474"/>
                <a:ext cx="1029796" cy="782644"/>
              </a:xfrm>
              <a:prstGeom prst="rect">
                <a:avLst/>
              </a:prstGeom>
              <a:noFill/>
              <a:ln>
                <a:noFill/>
              </a:ln>
            </p:spPr>
          </p:pic>
          <p:sp>
            <p:nvSpPr>
              <p:cNvPr id="593" name="Google Shape;593;p19"/>
              <p:cNvSpPr txBox="1"/>
              <p:nvPr/>
            </p:nvSpPr>
            <p:spPr>
              <a:xfrm>
                <a:off x="10102683" y="3538081"/>
                <a:ext cx="722883"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Mobile</a:t>
                </a:r>
                <a:endParaRPr/>
              </a:p>
            </p:txBody>
          </p:sp>
          <p:pic>
            <p:nvPicPr>
              <p:cNvPr descr="See the source image" id="594" name="Google Shape;594;p19"/>
              <p:cNvPicPr preferRelativeResize="0"/>
              <p:nvPr/>
            </p:nvPicPr>
            <p:blipFill rotWithShape="1">
              <a:blip r:embed="rId18">
                <a:alphaModFix/>
              </a:blip>
              <a:srcRect b="6241" l="30727" r="30363" t="6000"/>
              <a:stretch/>
            </p:blipFill>
            <p:spPr>
              <a:xfrm rot="5400000">
                <a:off x="9574945" y="3370971"/>
                <a:ext cx="411193" cy="695570"/>
              </a:xfrm>
              <a:prstGeom prst="rect">
                <a:avLst/>
              </a:prstGeom>
              <a:noFill/>
              <a:ln>
                <a:noFill/>
              </a:ln>
            </p:spPr>
          </p:pic>
          <p:sp>
            <p:nvSpPr>
              <p:cNvPr id="595" name="Google Shape;595;p19"/>
              <p:cNvSpPr txBox="1"/>
              <p:nvPr/>
            </p:nvSpPr>
            <p:spPr>
              <a:xfrm>
                <a:off x="7231837" y="3707299"/>
                <a:ext cx="108557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Cordless</a:t>
                </a:r>
                <a:endParaRPr/>
              </a:p>
            </p:txBody>
          </p:sp>
          <p:pic>
            <p:nvPicPr>
              <p:cNvPr descr="See the source image" id="596" name="Google Shape;596;p19"/>
              <p:cNvPicPr preferRelativeResize="0"/>
              <p:nvPr/>
            </p:nvPicPr>
            <p:blipFill rotWithShape="1">
              <a:blip r:embed="rId19">
                <a:alphaModFix/>
              </a:blip>
              <a:srcRect b="9289" l="19690" r="18671" t="8524"/>
              <a:stretch/>
            </p:blipFill>
            <p:spPr>
              <a:xfrm rot="-592339">
                <a:off x="6546164" y="3401278"/>
                <a:ext cx="849246" cy="1132328"/>
              </a:xfrm>
              <a:prstGeom prst="rect">
                <a:avLst/>
              </a:prstGeom>
              <a:noFill/>
              <a:ln>
                <a:noFill/>
              </a:ln>
            </p:spPr>
          </p:pic>
        </p:grpSp>
      </p:grpSp>
      <p:sp>
        <p:nvSpPr>
          <p:cNvPr id="597" name="Google Shape;597;p19"/>
          <p:cNvSpPr txBox="1"/>
          <p:nvPr>
            <p:ph idx="12" type="sldNum"/>
          </p:nvPr>
        </p:nvSpPr>
        <p:spPr>
          <a:xfrm>
            <a:off x="10984625" y="644036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598" name="Google Shape;598;p19"/>
          <p:cNvCxnSpPr/>
          <p:nvPr/>
        </p:nvCxnSpPr>
        <p:spPr>
          <a:xfrm>
            <a:off x="1766692" y="1591817"/>
            <a:ext cx="8697432" cy="0"/>
          </a:xfrm>
          <a:prstGeom prst="straightConnector1">
            <a:avLst/>
          </a:prstGeom>
          <a:noFill/>
          <a:ln cap="flat" cmpd="sng" w="76200">
            <a:solidFill>
              <a:srgbClr val="548135"/>
            </a:solidFill>
            <a:prstDash val="solid"/>
            <a:miter lim="800000"/>
            <a:headEnd len="sm" w="sm" type="none"/>
            <a:tailEnd len="med" w="med" type="triangle"/>
          </a:ln>
        </p:spPr>
      </p:cxnSp>
      <p:cxnSp>
        <p:nvCxnSpPr>
          <p:cNvPr id="599" name="Google Shape;599;p19"/>
          <p:cNvCxnSpPr/>
          <p:nvPr/>
        </p:nvCxnSpPr>
        <p:spPr>
          <a:xfrm>
            <a:off x="1768703" y="6497711"/>
            <a:ext cx="8697432" cy="0"/>
          </a:xfrm>
          <a:prstGeom prst="straightConnector1">
            <a:avLst/>
          </a:prstGeom>
          <a:noFill/>
          <a:ln cap="flat" cmpd="sng" w="76200">
            <a:solidFill>
              <a:schemeClr val="accent1"/>
            </a:solidFill>
            <a:prstDash val="solid"/>
            <a:miter lim="800000"/>
            <a:headEnd len="sm" w="sm" type="none"/>
            <a:tailEnd len="med" w="med" type="triangle"/>
          </a:ln>
        </p:spPr>
      </p:cxnSp>
      <p:sp>
        <p:nvSpPr>
          <p:cNvPr id="600" name="Google Shape;600;p19"/>
          <p:cNvSpPr txBox="1"/>
          <p:nvPr/>
        </p:nvSpPr>
        <p:spPr>
          <a:xfrm>
            <a:off x="5077338" y="1396488"/>
            <a:ext cx="173947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Modernization</a:t>
            </a:r>
            <a:endParaRPr/>
          </a:p>
        </p:txBody>
      </p:sp>
      <p:sp>
        <p:nvSpPr>
          <p:cNvPr id="601" name="Google Shape;601;p19"/>
          <p:cNvSpPr txBox="1"/>
          <p:nvPr/>
        </p:nvSpPr>
        <p:spPr>
          <a:xfrm>
            <a:off x="5294274" y="6312496"/>
            <a:ext cx="139528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Stagnation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2"/>
          <p:cNvSpPr txBox="1"/>
          <p:nvPr>
            <p:ph idx="1" type="body"/>
          </p:nvPr>
        </p:nvSpPr>
        <p:spPr>
          <a:xfrm>
            <a:off x="2400401" y="2532287"/>
            <a:ext cx="7579341" cy="31763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a:t>As part of Civil Air Patrol’s effort to</a:t>
            </a:r>
            <a:r>
              <a:rPr b="1" lang="en-US" sz="2400"/>
              <a:t> </a:t>
            </a:r>
            <a:r>
              <a:rPr b="1" lang="en-US" sz="2400">
                <a:highlight>
                  <a:srgbClr val="FFFF00"/>
                </a:highlight>
              </a:rPr>
              <a:t>increase brand awareness and bolster recruiting efforts by turning our focus outward</a:t>
            </a:r>
            <a:r>
              <a:rPr lang="en-US" sz="2400"/>
              <a:t>, underperforming and or outdated marketing strategies are being addressed.</a:t>
            </a:r>
            <a:endParaRPr/>
          </a:p>
          <a:p>
            <a:pPr indent="0" lvl="1" marL="457200" rtl="0" algn="ctr">
              <a:lnSpc>
                <a:spcPct val="90000"/>
              </a:lnSpc>
              <a:spcBef>
                <a:spcPts val="500"/>
              </a:spcBef>
              <a:spcAft>
                <a:spcPts val="0"/>
              </a:spcAft>
              <a:buClr>
                <a:schemeClr val="dk1"/>
              </a:buClr>
              <a:buSzPts val="1400"/>
              <a:buNone/>
            </a:pPr>
            <a:r>
              <a:t/>
            </a:r>
            <a:endParaRPr sz="1400"/>
          </a:p>
          <a:p>
            <a:pPr indent="0" lvl="0" marL="0" rtl="0" algn="ctr">
              <a:lnSpc>
                <a:spcPct val="90000"/>
              </a:lnSpc>
              <a:spcBef>
                <a:spcPts val="1000"/>
              </a:spcBef>
              <a:spcAft>
                <a:spcPts val="0"/>
              </a:spcAft>
              <a:buClr>
                <a:schemeClr val="dk1"/>
              </a:buClr>
              <a:buSzPts val="2400"/>
              <a:buNone/>
            </a:pPr>
            <a:r>
              <a:rPr b="1" lang="en-US" sz="2400">
                <a:highlight>
                  <a:srgbClr val="FFFF00"/>
                </a:highlight>
              </a:rPr>
              <a:t>Modernizing the visual identity </a:t>
            </a:r>
            <a:r>
              <a:rPr lang="en-US" sz="2400"/>
              <a:t>(logo) is an important brand management step that </a:t>
            </a:r>
            <a:r>
              <a:rPr b="1" lang="en-US" sz="2400">
                <a:highlight>
                  <a:srgbClr val="FFFF00"/>
                </a:highlight>
              </a:rPr>
              <a:t>reflects the persona of a dynamic organization</a:t>
            </a:r>
            <a:r>
              <a:rPr lang="en-US" sz="2400"/>
              <a:t>.</a:t>
            </a:r>
            <a:endParaRPr/>
          </a:p>
          <a:p>
            <a:pPr indent="0" lvl="0" marL="0" rtl="0" algn="l">
              <a:lnSpc>
                <a:spcPct val="90000"/>
              </a:lnSpc>
              <a:spcBef>
                <a:spcPts val="1000"/>
              </a:spcBef>
              <a:spcAft>
                <a:spcPts val="0"/>
              </a:spcAft>
              <a:buClr>
                <a:schemeClr val="dk1"/>
              </a:buClr>
              <a:buSzPts val="1400"/>
              <a:buNone/>
            </a:pPr>
            <a:r>
              <a:t/>
            </a:r>
            <a:endParaRPr b="1" sz="1400"/>
          </a:p>
        </p:txBody>
      </p:sp>
      <p:sp>
        <p:nvSpPr>
          <p:cNvPr id="81" name="Google Shape;81;p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 name="Google Shape;82;p2"/>
          <p:cNvSpPr txBox="1"/>
          <p:nvPr>
            <p:ph type="title"/>
          </p:nvPr>
        </p:nvSpPr>
        <p:spPr>
          <a:xfrm>
            <a:off x="838199" y="167158"/>
            <a:ext cx="105156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Brand Objective</a:t>
            </a:r>
            <a:endParaRPr/>
          </a:p>
        </p:txBody>
      </p:sp>
      <p:sp>
        <p:nvSpPr>
          <p:cNvPr id="83" name="Google Shape;83;p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1200" u="none" cap="none" strike="noStrike">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20"/>
          <p:cNvSpPr/>
          <p:nvPr/>
        </p:nvSpPr>
        <p:spPr>
          <a:xfrm>
            <a:off x="0" y="3964211"/>
            <a:ext cx="1926363" cy="2893789"/>
          </a:xfrm>
          <a:prstGeom prst="roundRect">
            <a:avLst>
              <a:gd fmla="val 25901"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2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Pin on Wedding present- Julie" id="609" name="Google Shape;609;p20"/>
          <p:cNvPicPr preferRelativeResize="0"/>
          <p:nvPr/>
        </p:nvPicPr>
        <p:blipFill rotWithShape="1">
          <a:blip r:embed="rId3">
            <a:alphaModFix/>
          </a:blip>
          <a:srcRect b="0" l="0" r="0" t="43611"/>
          <a:stretch/>
        </p:blipFill>
        <p:spPr>
          <a:xfrm>
            <a:off x="2026227" y="2202572"/>
            <a:ext cx="4031673" cy="2960855"/>
          </a:xfrm>
          <a:prstGeom prst="rect">
            <a:avLst/>
          </a:prstGeom>
          <a:noFill/>
          <a:ln>
            <a:noFill/>
          </a:ln>
        </p:spPr>
      </p:pic>
      <p:pic>
        <p:nvPicPr>
          <p:cNvPr descr="Blueprints &gt; Modern airplanes &gt; Lockheed &gt; Lockheed Martin F-35B Lightning  II" id="610" name="Google Shape;610;p20"/>
          <p:cNvPicPr preferRelativeResize="0"/>
          <p:nvPr/>
        </p:nvPicPr>
        <p:blipFill rotWithShape="1">
          <a:blip r:embed="rId4">
            <a:alphaModFix/>
          </a:blip>
          <a:srcRect b="49723" l="0" r="10159" t="14166"/>
          <a:stretch/>
        </p:blipFill>
        <p:spPr>
          <a:xfrm rot="-5400000">
            <a:off x="6329561" y="2426299"/>
            <a:ext cx="3348833" cy="2355206"/>
          </a:xfrm>
          <a:prstGeom prst="rect">
            <a:avLst/>
          </a:prstGeom>
          <a:noFill/>
          <a:ln>
            <a:noFill/>
          </a:ln>
        </p:spPr>
      </p:pic>
      <p:pic>
        <p:nvPicPr>
          <p:cNvPr descr="Blueprints &gt; WW2 Airplanes &gt; Lockheed &gt; Lockheed P-38 Lightning" id="611" name="Google Shape;611;p20"/>
          <p:cNvPicPr preferRelativeResize="0"/>
          <p:nvPr/>
        </p:nvPicPr>
        <p:blipFill rotWithShape="1">
          <a:blip r:embed="rId5">
            <a:alphaModFix/>
          </a:blip>
          <a:srcRect b="73077" l="0" r="0" t="0"/>
          <a:stretch/>
        </p:blipFill>
        <p:spPr>
          <a:xfrm>
            <a:off x="1941155" y="5718463"/>
            <a:ext cx="3958619" cy="942151"/>
          </a:xfrm>
          <a:prstGeom prst="rect">
            <a:avLst/>
          </a:prstGeom>
          <a:noFill/>
          <a:ln>
            <a:noFill/>
          </a:ln>
        </p:spPr>
      </p:pic>
      <p:sp>
        <p:nvSpPr>
          <p:cNvPr id="612" name="Google Shape;612;p20"/>
          <p:cNvSpPr txBox="1"/>
          <p:nvPr>
            <p:ph type="title"/>
          </p:nvPr>
        </p:nvSpPr>
        <p:spPr>
          <a:xfrm>
            <a:off x="825500" y="149242"/>
            <a:ext cx="10528299"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AF Modernization</a:t>
            </a:r>
            <a:endParaRPr/>
          </a:p>
        </p:txBody>
      </p:sp>
      <p:sp>
        <p:nvSpPr>
          <p:cNvPr id="613" name="Google Shape;613;p20"/>
          <p:cNvSpPr/>
          <p:nvPr/>
        </p:nvSpPr>
        <p:spPr>
          <a:xfrm>
            <a:off x="4955732" y="4800166"/>
            <a:ext cx="1102168" cy="34514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20"/>
          <p:cNvSpPr/>
          <p:nvPr/>
        </p:nvSpPr>
        <p:spPr>
          <a:xfrm>
            <a:off x="1080654" y="5696950"/>
            <a:ext cx="1699709" cy="34514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lueprints &gt; Modern airplanes &gt; Lockheed &gt; Lockheed Martin F-35B Lightning  II" id="615" name="Google Shape;615;p20"/>
          <p:cNvPicPr preferRelativeResize="0"/>
          <p:nvPr/>
        </p:nvPicPr>
        <p:blipFill rotWithShape="1">
          <a:blip r:embed="rId4">
            <a:alphaModFix/>
          </a:blip>
          <a:srcRect b="85556" l="0" r="0" t="0"/>
          <a:stretch/>
        </p:blipFill>
        <p:spPr>
          <a:xfrm>
            <a:off x="7028326" y="5606197"/>
            <a:ext cx="3919537" cy="990600"/>
          </a:xfrm>
          <a:prstGeom prst="rect">
            <a:avLst/>
          </a:prstGeom>
          <a:noFill/>
          <a:ln>
            <a:noFill/>
          </a:ln>
        </p:spPr>
      </p:pic>
      <p:sp>
        <p:nvSpPr>
          <p:cNvPr id="616" name="Google Shape;616;p20"/>
          <p:cNvSpPr/>
          <p:nvPr/>
        </p:nvSpPr>
        <p:spPr>
          <a:xfrm rot="-5849059">
            <a:off x="8218387" y="1528100"/>
            <a:ext cx="2709998" cy="2175164"/>
          </a:xfrm>
          <a:prstGeom prst="parallelogram">
            <a:avLst>
              <a:gd fmla="val 25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617" name="Google Shape;617;p20"/>
          <p:cNvPicPr preferRelativeResize="0"/>
          <p:nvPr/>
        </p:nvPicPr>
        <p:blipFill rotWithShape="1">
          <a:blip r:embed="rId6">
            <a:alphaModFix/>
          </a:blip>
          <a:srcRect b="21841" l="15365" r="16154" t="0"/>
          <a:stretch/>
        </p:blipFill>
        <p:spPr>
          <a:xfrm>
            <a:off x="9507682" y="3157299"/>
            <a:ext cx="2207496" cy="1965802"/>
          </a:xfrm>
          <a:prstGeom prst="rect">
            <a:avLst/>
          </a:prstGeom>
          <a:noFill/>
          <a:ln>
            <a:noFill/>
          </a:ln>
        </p:spPr>
      </p:pic>
      <p:pic>
        <p:nvPicPr>
          <p:cNvPr descr="United States Army Air Forces - Wikipedia" id="618" name="Google Shape;618;p20"/>
          <p:cNvPicPr preferRelativeResize="0"/>
          <p:nvPr/>
        </p:nvPicPr>
        <p:blipFill rotWithShape="1">
          <a:blip r:embed="rId7">
            <a:alphaModFix/>
          </a:blip>
          <a:srcRect b="0" l="0" r="0" t="0"/>
          <a:stretch/>
        </p:blipFill>
        <p:spPr>
          <a:xfrm>
            <a:off x="675184" y="3537527"/>
            <a:ext cx="1960419" cy="1960419"/>
          </a:xfrm>
          <a:prstGeom prst="rect">
            <a:avLst/>
          </a:prstGeom>
          <a:noFill/>
          <a:ln>
            <a:noFill/>
          </a:ln>
        </p:spPr>
      </p:pic>
      <p:sp>
        <p:nvSpPr>
          <p:cNvPr id="619" name="Google Shape;619;p20"/>
          <p:cNvSpPr txBox="1"/>
          <p:nvPr/>
        </p:nvSpPr>
        <p:spPr>
          <a:xfrm>
            <a:off x="220475" y="1866900"/>
            <a:ext cx="300532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Limelight"/>
                <a:ea typeface="Limelight"/>
                <a:cs typeface="Limelight"/>
                <a:sym typeface="Limelight"/>
              </a:rPr>
              <a:t>P-38 Lightning Circa 1940s</a:t>
            </a:r>
            <a:endParaRPr sz="1800">
              <a:solidFill>
                <a:schemeClr val="dk1"/>
              </a:solidFill>
              <a:latin typeface="Limelight"/>
              <a:ea typeface="Limelight"/>
              <a:cs typeface="Limelight"/>
              <a:sym typeface="Limelight"/>
            </a:endParaRPr>
          </a:p>
        </p:txBody>
      </p:sp>
      <p:sp>
        <p:nvSpPr>
          <p:cNvPr id="620" name="Google Shape;620;p20"/>
          <p:cNvSpPr txBox="1"/>
          <p:nvPr/>
        </p:nvSpPr>
        <p:spPr>
          <a:xfrm>
            <a:off x="9251802" y="2199972"/>
            <a:ext cx="2629213"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entury Gothic"/>
                <a:ea typeface="Century Gothic"/>
                <a:cs typeface="Century Gothic"/>
                <a:sym typeface="Century Gothic"/>
              </a:rPr>
              <a:t>F-35 Lightning II</a:t>
            </a:r>
            <a:endParaRPr/>
          </a:p>
          <a:p>
            <a:pPr indent="0" lvl="0" marL="0" marR="0" rtl="0" algn="ctr">
              <a:spcBef>
                <a:spcPts val="0"/>
              </a:spcBef>
              <a:spcAft>
                <a:spcPts val="0"/>
              </a:spcAft>
              <a:buNone/>
            </a:pPr>
            <a:r>
              <a:rPr lang="en-US" sz="2200">
                <a:solidFill>
                  <a:schemeClr val="dk1"/>
                </a:solidFill>
                <a:latin typeface="Century Gothic"/>
                <a:ea typeface="Century Gothic"/>
                <a:cs typeface="Century Gothic"/>
                <a:sym typeface="Century Gothic"/>
              </a:rPr>
              <a:t>Circa 2020s</a:t>
            </a:r>
            <a:endParaRPr/>
          </a:p>
        </p:txBody>
      </p:sp>
      <p:cxnSp>
        <p:nvCxnSpPr>
          <p:cNvPr id="621" name="Google Shape;621;p20"/>
          <p:cNvCxnSpPr/>
          <p:nvPr/>
        </p:nvCxnSpPr>
        <p:spPr>
          <a:xfrm>
            <a:off x="6273800" y="1866900"/>
            <a:ext cx="0" cy="4699000"/>
          </a:xfrm>
          <a:prstGeom prst="straightConnector1">
            <a:avLst/>
          </a:prstGeom>
          <a:noFill/>
          <a:ln cap="flat" cmpd="sng" w="12700">
            <a:solidFill>
              <a:schemeClr val="dk1"/>
            </a:solidFill>
            <a:prstDash val="solid"/>
            <a:miter lim="800000"/>
            <a:headEnd len="sm" w="sm" type="none"/>
            <a:tailEnd len="sm" w="sm" type="none"/>
          </a:ln>
        </p:spPr>
      </p:cxnSp>
      <p:sp>
        <p:nvSpPr>
          <p:cNvPr id="622" name="Google Shape;622;p20"/>
          <p:cNvSpPr txBox="1"/>
          <p:nvPr/>
        </p:nvSpPr>
        <p:spPr>
          <a:xfrm>
            <a:off x="2975818" y="5231441"/>
            <a:ext cx="202798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Top Speed:</a:t>
            </a:r>
            <a:r>
              <a:rPr b="1"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443</a:t>
            </a:r>
            <a:endParaRPr/>
          </a:p>
        </p:txBody>
      </p:sp>
      <p:sp>
        <p:nvSpPr>
          <p:cNvPr id="623" name="Google Shape;623;p20"/>
          <p:cNvSpPr txBox="1"/>
          <p:nvPr/>
        </p:nvSpPr>
        <p:spPr>
          <a:xfrm>
            <a:off x="7028336" y="5231441"/>
            <a:ext cx="215324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highlight>
                  <a:srgbClr val="FFFF00"/>
                </a:highlight>
                <a:latin typeface="Arial"/>
                <a:ea typeface="Arial"/>
                <a:cs typeface="Arial"/>
                <a:sym typeface="Arial"/>
              </a:rPr>
              <a:t>Top Speed:</a:t>
            </a:r>
            <a:r>
              <a:rPr b="1" lang="en-US" sz="1800">
                <a:solidFill>
                  <a:schemeClr val="dk1"/>
                </a:solidFill>
                <a:latin typeface="Arial"/>
                <a:ea typeface="Arial"/>
                <a:cs typeface="Arial"/>
                <a:sym typeface="Arial"/>
              </a:rPr>
              <a:t> </a:t>
            </a:r>
            <a:r>
              <a:rPr lang="en-US" sz="1800">
                <a:solidFill>
                  <a:schemeClr val="dk1"/>
                </a:solidFill>
                <a:latin typeface="Arial"/>
                <a:ea typeface="Arial"/>
                <a:cs typeface="Arial"/>
                <a:sym typeface="Arial"/>
              </a:rPr>
              <a:t>1,199</a:t>
            </a:r>
            <a:endParaRPr/>
          </a:p>
        </p:txBody>
      </p:sp>
      <p:sp>
        <p:nvSpPr>
          <p:cNvPr id="624" name="Google Shape;624;p20"/>
          <p:cNvSpPr txBox="1"/>
          <p:nvPr/>
        </p:nvSpPr>
        <p:spPr>
          <a:xfrm>
            <a:off x="1650999" y="1256268"/>
            <a:ext cx="89339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highlight>
                  <a:srgbClr val="FFFF00"/>
                </a:highlight>
                <a:latin typeface="Arial"/>
                <a:ea typeface="Arial"/>
                <a:cs typeface="Arial"/>
                <a:sym typeface="Arial"/>
              </a:rPr>
              <a:t>Current</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logo reflects the current technology</a:t>
            </a:r>
            <a:r>
              <a:rPr lang="en-US" sz="2400">
                <a:solidFill>
                  <a:schemeClr val="dk1"/>
                </a:solidFill>
                <a:latin typeface="Arial"/>
                <a:ea typeface="Arial"/>
                <a:cs typeface="Arial"/>
                <a:sym typeface="Arial"/>
              </a:rPr>
              <a:t>.</a:t>
            </a:r>
            <a:endParaRPr/>
          </a:p>
        </p:txBody>
      </p:sp>
      <p:sp>
        <p:nvSpPr>
          <p:cNvPr id="625" name="Google Shape;625;p20"/>
          <p:cNvSpPr/>
          <p:nvPr/>
        </p:nvSpPr>
        <p:spPr>
          <a:xfrm>
            <a:off x="6489701" y="1689616"/>
            <a:ext cx="5486400" cy="50535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21"/>
          <p:cNvSpPr/>
          <p:nvPr/>
        </p:nvSpPr>
        <p:spPr>
          <a:xfrm>
            <a:off x="0" y="3964211"/>
            <a:ext cx="1926363" cy="2893789"/>
          </a:xfrm>
          <a:prstGeom prst="roundRect">
            <a:avLst>
              <a:gd fmla="val 25901"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21"/>
          <p:cNvSpPr txBox="1"/>
          <p:nvPr>
            <p:ph type="title"/>
          </p:nvPr>
        </p:nvSpPr>
        <p:spPr>
          <a:xfrm>
            <a:off x="860166" y="149242"/>
            <a:ext cx="10493633"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CAP Modernization</a:t>
            </a:r>
            <a:endParaRPr/>
          </a:p>
        </p:txBody>
      </p:sp>
      <p:sp>
        <p:nvSpPr>
          <p:cNvPr id="633" name="Google Shape;633;p2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34" name="Google Shape;634;p21"/>
          <p:cNvPicPr preferRelativeResize="0"/>
          <p:nvPr/>
        </p:nvPicPr>
        <p:blipFill rotWithShape="1">
          <a:blip r:embed="rId3">
            <a:alphaModFix/>
          </a:blip>
          <a:srcRect b="0" l="-2520" r="2520" t="15103"/>
          <a:stretch/>
        </p:blipFill>
        <p:spPr>
          <a:xfrm>
            <a:off x="8799951" y="2685245"/>
            <a:ext cx="3099949" cy="2547154"/>
          </a:xfrm>
          <a:prstGeom prst="rect">
            <a:avLst/>
          </a:prstGeom>
          <a:noFill/>
          <a:ln>
            <a:noFill/>
          </a:ln>
        </p:spPr>
      </p:pic>
      <p:pic>
        <p:nvPicPr>
          <p:cNvPr id="635" name="Google Shape;635;p21"/>
          <p:cNvPicPr preferRelativeResize="0"/>
          <p:nvPr/>
        </p:nvPicPr>
        <p:blipFill rotWithShape="1">
          <a:blip r:embed="rId4">
            <a:alphaModFix/>
          </a:blip>
          <a:srcRect b="0" l="0" r="0" t="0"/>
          <a:stretch/>
        </p:blipFill>
        <p:spPr>
          <a:xfrm>
            <a:off x="860166" y="4047733"/>
            <a:ext cx="2082632" cy="1794267"/>
          </a:xfrm>
          <a:prstGeom prst="rect">
            <a:avLst/>
          </a:prstGeom>
          <a:noFill/>
          <a:ln>
            <a:noFill/>
          </a:ln>
        </p:spPr>
      </p:pic>
      <p:pic>
        <p:nvPicPr>
          <p:cNvPr id="636" name="Google Shape;636;p21"/>
          <p:cNvPicPr preferRelativeResize="0"/>
          <p:nvPr/>
        </p:nvPicPr>
        <p:blipFill rotWithShape="1">
          <a:blip r:embed="rId5">
            <a:alphaModFix/>
          </a:blip>
          <a:srcRect b="0" l="3767" r="0" t="0"/>
          <a:stretch/>
        </p:blipFill>
        <p:spPr>
          <a:xfrm>
            <a:off x="2895599" y="4699001"/>
            <a:ext cx="2927637" cy="1968500"/>
          </a:xfrm>
          <a:prstGeom prst="rect">
            <a:avLst/>
          </a:prstGeom>
          <a:noFill/>
          <a:ln>
            <a:noFill/>
          </a:ln>
        </p:spPr>
      </p:pic>
      <p:pic>
        <p:nvPicPr>
          <p:cNvPr id="637" name="Google Shape;637;p21"/>
          <p:cNvPicPr preferRelativeResize="0"/>
          <p:nvPr/>
        </p:nvPicPr>
        <p:blipFill rotWithShape="1">
          <a:blip r:embed="rId6">
            <a:alphaModFix/>
          </a:blip>
          <a:srcRect b="0" l="0" r="0" t="0"/>
          <a:stretch/>
        </p:blipFill>
        <p:spPr>
          <a:xfrm>
            <a:off x="2601421" y="3238500"/>
            <a:ext cx="2021379" cy="1754925"/>
          </a:xfrm>
          <a:prstGeom prst="rect">
            <a:avLst/>
          </a:prstGeom>
          <a:noFill/>
          <a:ln>
            <a:noFill/>
          </a:ln>
        </p:spPr>
      </p:pic>
      <p:sp>
        <p:nvSpPr>
          <p:cNvPr id="638" name="Google Shape;638;p21"/>
          <p:cNvSpPr txBox="1"/>
          <p:nvPr/>
        </p:nvSpPr>
        <p:spPr>
          <a:xfrm>
            <a:off x="573229" y="1821477"/>
            <a:ext cx="398338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20</a:t>
            </a:r>
            <a:r>
              <a:rPr baseline="30000" lang="en-US" sz="1800">
                <a:solidFill>
                  <a:schemeClr val="dk1"/>
                </a:solidFill>
                <a:latin typeface="Arial"/>
                <a:ea typeface="Arial"/>
                <a:cs typeface="Arial"/>
                <a:sym typeface="Arial"/>
              </a:rPr>
              <a:t>th</a:t>
            </a:r>
            <a:r>
              <a:rPr lang="en-US" sz="1800">
                <a:solidFill>
                  <a:schemeClr val="dk1"/>
                </a:solidFill>
                <a:latin typeface="Arial"/>
                <a:ea typeface="Arial"/>
                <a:cs typeface="Arial"/>
                <a:sym typeface="Arial"/>
              </a:rPr>
              <a:t> Century Search Techniques: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Expanding Square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Contour Search</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Sector Search</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Parallel Track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Route Search</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Creeping Line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39" name="Google Shape;639;p21"/>
          <p:cNvPicPr preferRelativeResize="0"/>
          <p:nvPr/>
        </p:nvPicPr>
        <p:blipFill rotWithShape="1">
          <a:blip r:embed="rId7">
            <a:alphaModFix/>
          </a:blip>
          <a:srcRect b="0" l="0" r="0" t="0"/>
          <a:stretch/>
        </p:blipFill>
        <p:spPr>
          <a:xfrm>
            <a:off x="3825587" y="2454151"/>
            <a:ext cx="2067213" cy="1771897"/>
          </a:xfrm>
          <a:prstGeom prst="rect">
            <a:avLst/>
          </a:prstGeom>
          <a:noFill/>
          <a:ln>
            <a:noFill/>
          </a:ln>
        </p:spPr>
      </p:pic>
      <p:pic>
        <p:nvPicPr>
          <p:cNvPr descr="A picture containing sky, water, outdoor, ocean&#10;&#10;Description automatically generated" id="640" name="Google Shape;640;p21"/>
          <p:cNvPicPr preferRelativeResize="0"/>
          <p:nvPr/>
        </p:nvPicPr>
        <p:blipFill rotWithShape="1">
          <a:blip r:embed="rId8">
            <a:alphaModFix/>
          </a:blip>
          <a:srcRect b="0" l="19823" r="10310" t="0"/>
          <a:stretch/>
        </p:blipFill>
        <p:spPr>
          <a:xfrm>
            <a:off x="6502400" y="3606800"/>
            <a:ext cx="3055023" cy="2286139"/>
          </a:xfrm>
          <a:prstGeom prst="rect">
            <a:avLst/>
          </a:prstGeom>
          <a:noFill/>
          <a:ln>
            <a:noFill/>
          </a:ln>
        </p:spPr>
      </p:pic>
      <p:sp>
        <p:nvSpPr>
          <p:cNvPr id="641" name="Google Shape;641;p21"/>
          <p:cNvSpPr txBox="1"/>
          <p:nvPr/>
        </p:nvSpPr>
        <p:spPr>
          <a:xfrm>
            <a:off x="6494116" y="1843038"/>
            <a:ext cx="378199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21</a:t>
            </a:r>
            <a:r>
              <a:rPr baseline="30000" lang="en-US" sz="1800">
                <a:solidFill>
                  <a:schemeClr val="dk1"/>
                </a:solidFill>
                <a:latin typeface="Arial"/>
                <a:ea typeface="Arial"/>
                <a:cs typeface="Arial"/>
                <a:sym typeface="Arial"/>
              </a:rPr>
              <a:t>st</a:t>
            </a:r>
            <a:r>
              <a:rPr lang="en-US" sz="1800">
                <a:solidFill>
                  <a:schemeClr val="dk1"/>
                </a:solidFill>
                <a:latin typeface="Arial"/>
                <a:ea typeface="Arial"/>
                <a:cs typeface="Arial"/>
                <a:sym typeface="Arial"/>
              </a:rPr>
              <a:t> Century Search Techniques: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Cellphone Forensics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Radar Analysis</a:t>
            </a:r>
            <a:endParaRPr/>
          </a:p>
        </p:txBody>
      </p:sp>
      <p:sp>
        <p:nvSpPr>
          <p:cNvPr id="642" name="Google Shape;642;p21"/>
          <p:cNvSpPr txBox="1"/>
          <p:nvPr/>
        </p:nvSpPr>
        <p:spPr>
          <a:xfrm>
            <a:off x="770269" y="5868938"/>
            <a:ext cx="303474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highlight>
                  <a:srgbClr val="FFFF00"/>
                </a:highlight>
                <a:latin typeface="Arial"/>
                <a:ea typeface="Arial"/>
                <a:cs typeface="Arial"/>
                <a:sym typeface="Arial"/>
              </a:rPr>
              <a:t>Search Time:</a:t>
            </a:r>
            <a:r>
              <a:rPr b="1"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Measured in Hours</a:t>
            </a:r>
            <a:endParaRPr/>
          </a:p>
        </p:txBody>
      </p:sp>
      <p:sp>
        <p:nvSpPr>
          <p:cNvPr id="643" name="Google Shape;643;p21"/>
          <p:cNvSpPr txBox="1"/>
          <p:nvPr/>
        </p:nvSpPr>
        <p:spPr>
          <a:xfrm>
            <a:off x="6400800" y="5840968"/>
            <a:ext cx="303474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highlight>
                  <a:srgbClr val="FFFF00"/>
                </a:highlight>
                <a:latin typeface="Arial"/>
                <a:ea typeface="Arial"/>
                <a:cs typeface="Arial"/>
                <a:sym typeface="Arial"/>
              </a:rPr>
              <a:t>Search Time:</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Measured in Minutes</a:t>
            </a:r>
            <a:endParaRPr/>
          </a:p>
        </p:txBody>
      </p:sp>
      <p:pic>
        <p:nvPicPr>
          <p:cNvPr descr="A picture containing drawing&#10;&#10;Description automatically generated" id="644" name="Google Shape;644;p21"/>
          <p:cNvPicPr preferRelativeResize="0"/>
          <p:nvPr/>
        </p:nvPicPr>
        <p:blipFill rotWithShape="1">
          <a:blip r:embed="rId9">
            <a:alphaModFix/>
          </a:blip>
          <a:srcRect b="0" l="0" r="0" t="0"/>
          <a:stretch/>
        </p:blipFill>
        <p:spPr>
          <a:xfrm>
            <a:off x="4422813" y="1699676"/>
            <a:ext cx="1181100" cy="1181100"/>
          </a:xfrm>
          <a:prstGeom prst="rect">
            <a:avLst/>
          </a:prstGeom>
          <a:noFill/>
          <a:ln>
            <a:noFill/>
          </a:ln>
        </p:spPr>
      </p:pic>
      <p:pic>
        <p:nvPicPr>
          <p:cNvPr descr="A picture containing drawing&#10;&#10;Description automatically generated" id="645" name="Google Shape;645;p21"/>
          <p:cNvPicPr preferRelativeResize="0"/>
          <p:nvPr/>
        </p:nvPicPr>
        <p:blipFill rotWithShape="1">
          <a:blip r:embed="rId10">
            <a:alphaModFix/>
          </a:blip>
          <a:srcRect b="14629" l="2604" r="2604" t="3005"/>
          <a:stretch/>
        </p:blipFill>
        <p:spPr>
          <a:xfrm>
            <a:off x="10172700" y="2027945"/>
            <a:ext cx="1422400" cy="1235954"/>
          </a:xfrm>
          <a:prstGeom prst="triangle">
            <a:avLst>
              <a:gd fmla="val 50000" name="adj"/>
            </a:avLst>
          </a:prstGeom>
          <a:noFill/>
          <a:ln>
            <a:noFill/>
          </a:ln>
        </p:spPr>
      </p:pic>
      <p:cxnSp>
        <p:nvCxnSpPr>
          <p:cNvPr id="646" name="Google Shape;646;p21"/>
          <p:cNvCxnSpPr/>
          <p:nvPr/>
        </p:nvCxnSpPr>
        <p:spPr>
          <a:xfrm>
            <a:off x="6273800" y="1866900"/>
            <a:ext cx="0" cy="4699000"/>
          </a:xfrm>
          <a:prstGeom prst="straightConnector1">
            <a:avLst/>
          </a:prstGeom>
          <a:noFill/>
          <a:ln cap="flat" cmpd="sng" w="12700">
            <a:solidFill>
              <a:schemeClr val="dk1"/>
            </a:solidFill>
            <a:prstDash val="solid"/>
            <a:miter lim="800000"/>
            <a:headEnd len="sm" w="sm" type="none"/>
            <a:tailEnd len="sm" w="sm" type="none"/>
          </a:ln>
        </p:spPr>
      </p:cxnSp>
      <p:sp>
        <p:nvSpPr>
          <p:cNvPr id="647" name="Google Shape;647;p21"/>
          <p:cNvSpPr txBox="1"/>
          <p:nvPr/>
        </p:nvSpPr>
        <p:spPr>
          <a:xfrm>
            <a:off x="1183944" y="1179370"/>
            <a:ext cx="990031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highlight>
                  <a:srgbClr val="FFFF00"/>
                </a:highlight>
                <a:latin typeface="Arial"/>
                <a:ea typeface="Arial"/>
                <a:cs typeface="Arial"/>
                <a:sym typeface="Arial"/>
              </a:rPr>
              <a:t>Current</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logo </a:t>
            </a:r>
            <a:r>
              <a:rPr b="1" i="1" lang="en-US" sz="2400" u="sng">
                <a:solidFill>
                  <a:schemeClr val="dk1"/>
                </a:solidFill>
                <a:highlight>
                  <a:srgbClr val="FFFF00"/>
                </a:highlight>
                <a:latin typeface="Arial"/>
                <a:ea typeface="Arial"/>
                <a:cs typeface="Arial"/>
                <a:sym typeface="Arial"/>
              </a:rPr>
              <a:t>does not </a:t>
            </a:r>
            <a:r>
              <a:rPr b="1" lang="en-US" sz="2400">
                <a:solidFill>
                  <a:schemeClr val="dk1"/>
                </a:solidFill>
                <a:highlight>
                  <a:srgbClr val="FFFF00"/>
                </a:highlight>
                <a:latin typeface="Arial"/>
                <a:ea typeface="Arial"/>
                <a:cs typeface="Arial"/>
                <a:sym typeface="Arial"/>
              </a:rPr>
              <a:t>reflect current</a:t>
            </a:r>
            <a:r>
              <a:rPr lang="en-US" sz="2400">
                <a:solidFill>
                  <a:schemeClr val="dk1"/>
                </a:solidFill>
                <a:highlight>
                  <a:srgbClr val="FFFF00"/>
                </a:highlight>
                <a:latin typeface="Arial"/>
                <a:ea typeface="Arial"/>
                <a:cs typeface="Arial"/>
                <a:sym typeface="Arial"/>
              </a:rPr>
              <a:t> </a:t>
            </a:r>
            <a:r>
              <a:rPr b="1" lang="en-US" sz="2400">
                <a:solidFill>
                  <a:schemeClr val="dk1"/>
                </a:solidFill>
                <a:highlight>
                  <a:srgbClr val="FFFF00"/>
                </a:highlight>
                <a:latin typeface="Arial"/>
                <a:ea typeface="Arial"/>
                <a:cs typeface="Arial"/>
                <a:sym typeface="Arial"/>
              </a:rPr>
              <a:t>technology.</a:t>
            </a:r>
            <a:endParaRPr sz="2400">
              <a:solidFill>
                <a:schemeClr val="dk1"/>
              </a:solidFill>
              <a:latin typeface="Arial"/>
              <a:ea typeface="Arial"/>
              <a:cs typeface="Arial"/>
              <a:sym typeface="Arial"/>
            </a:endParaRPr>
          </a:p>
        </p:txBody>
      </p:sp>
      <p:pic>
        <p:nvPicPr>
          <p:cNvPr descr="Piper Cub on Floats Design&quot; Postcard by RealPilotDesign | Redbubble" id="648" name="Google Shape;648;p21"/>
          <p:cNvPicPr preferRelativeResize="0"/>
          <p:nvPr/>
        </p:nvPicPr>
        <p:blipFill rotWithShape="1">
          <a:blip r:embed="rId11">
            <a:alphaModFix/>
          </a:blip>
          <a:srcRect b="8324" l="0" r="6890" t="34654"/>
          <a:stretch/>
        </p:blipFill>
        <p:spPr>
          <a:xfrm rot="-2208068">
            <a:off x="3119338" y="2821820"/>
            <a:ext cx="647882" cy="529705"/>
          </a:xfrm>
          <a:prstGeom prst="rect">
            <a:avLst/>
          </a:prstGeom>
          <a:noFill/>
          <a:ln>
            <a:noFill/>
          </a:ln>
        </p:spPr>
      </p:pic>
      <p:sp>
        <p:nvSpPr>
          <p:cNvPr id="649" name="Google Shape;649;p21"/>
          <p:cNvSpPr txBox="1"/>
          <p:nvPr/>
        </p:nvSpPr>
        <p:spPr>
          <a:xfrm>
            <a:off x="6880759" y="3055730"/>
            <a:ext cx="1442573" cy="646331"/>
          </a:xfrm>
          <a:prstGeom prst="rect">
            <a:avLst/>
          </a:prstGeom>
          <a:solidFill>
            <a:srgbClr val="F0C75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GPS Coordinates: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LAT:  N 25-43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LON: W 76-38</a:t>
            </a:r>
            <a:endParaRPr/>
          </a:p>
        </p:txBody>
      </p:sp>
      <p:pic>
        <p:nvPicPr>
          <p:cNvPr descr="Target" id="650" name="Google Shape;650;p21"/>
          <p:cNvPicPr preferRelativeResize="0"/>
          <p:nvPr/>
        </p:nvPicPr>
        <p:blipFill rotWithShape="1">
          <a:blip r:embed="rId12">
            <a:alphaModFix/>
          </a:blip>
          <a:srcRect b="0" l="0" r="0" t="0"/>
          <a:stretch/>
        </p:blipFill>
        <p:spPr>
          <a:xfrm>
            <a:off x="6718511" y="5181835"/>
            <a:ext cx="379398" cy="379398"/>
          </a:xfrm>
          <a:prstGeom prst="rect">
            <a:avLst/>
          </a:prstGeom>
          <a:noFill/>
          <a:ln>
            <a:noFill/>
          </a:ln>
        </p:spPr>
      </p:pic>
      <p:sp>
        <p:nvSpPr>
          <p:cNvPr id="651" name="Google Shape;651;p21"/>
          <p:cNvSpPr/>
          <p:nvPr/>
        </p:nvSpPr>
        <p:spPr>
          <a:xfrm>
            <a:off x="6755789" y="3063535"/>
            <a:ext cx="298580" cy="2142692"/>
          </a:xfrm>
          <a:prstGeom prst="downArrow">
            <a:avLst>
              <a:gd fmla="val 50000" name="adj1"/>
              <a:gd fmla="val 50000" name="adj2"/>
            </a:avLst>
          </a:prstGeom>
          <a:solidFill>
            <a:srgbClr val="F0C7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21"/>
          <p:cNvSpPr/>
          <p:nvPr/>
        </p:nvSpPr>
        <p:spPr>
          <a:xfrm>
            <a:off x="6490245" y="1701800"/>
            <a:ext cx="5486400" cy="5156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5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59" name="Google Shape;659;p22"/>
          <p:cNvGrpSpPr/>
          <p:nvPr/>
        </p:nvGrpSpPr>
        <p:grpSpPr>
          <a:xfrm>
            <a:off x="608289" y="2813109"/>
            <a:ext cx="1604786" cy="2348089"/>
            <a:chOff x="608289" y="2824398"/>
            <a:chExt cx="1604786" cy="2348089"/>
          </a:xfrm>
        </p:grpSpPr>
        <p:sp>
          <p:nvSpPr>
            <p:cNvPr id="660" name="Google Shape;660;p2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2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662" name="Google Shape;662;p22"/>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663" name="Google Shape;663;p22"/>
            <p:cNvSpPr txBox="1"/>
            <p:nvPr/>
          </p:nvSpPr>
          <p:spPr>
            <a:xfrm>
              <a:off x="619126" y="3891477"/>
              <a:ext cx="1481313"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grpSp>
        <p:nvGrpSpPr>
          <p:cNvPr id="664" name="Google Shape;664;p22"/>
          <p:cNvGrpSpPr/>
          <p:nvPr/>
        </p:nvGrpSpPr>
        <p:grpSpPr>
          <a:xfrm>
            <a:off x="2333418" y="2813108"/>
            <a:ext cx="1604786" cy="2348089"/>
            <a:chOff x="596165" y="2824398"/>
            <a:chExt cx="1604786" cy="2348089"/>
          </a:xfrm>
        </p:grpSpPr>
        <p:sp>
          <p:nvSpPr>
            <p:cNvPr id="665" name="Google Shape;665;p2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22"/>
            <p:cNvSpPr txBox="1"/>
            <p:nvPr/>
          </p:nvSpPr>
          <p:spPr>
            <a:xfrm>
              <a:off x="611894" y="2824888"/>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667" name="Google Shape;667;p22"/>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668" name="Google Shape;668;p22"/>
            <p:cNvSpPr txBox="1"/>
            <p:nvPr/>
          </p:nvSpPr>
          <p:spPr>
            <a:xfrm>
              <a:off x="619126" y="3880188"/>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grpSp>
        <p:nvGrpSpPr>
          <p:cNvPr id="669" name="Google Shape;669;p22"/>
          <p:cNvGrpSpPr/>
          <p:nvPr/>
        </p:nvGrpSpPr>
        <p:grpSpPr>
          <a:xfrm>
            <a:off x="4112118" y="2808759"/>
            <a:ext cx="1604786" cy="2348089"/>
            <a:chOff x="606220" y="2824398"/>
            <a:chExt cx="1604786" cy="2348089"/>
          </a:xfrm>
        </p:grpSpPr>
        <p:sp>
          <p:nvSpPr>
            <p:cNvPr id="670" name="Google Shape;670;p2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2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672" name="Google Shape;672;p22"/>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673" name="Google Shape;673;p22"/>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674" name="Google Shape;674;p22"/>
          <p:cNvGrpSpPr/>
          <p:nvPr/>
        </p:nvGrpSpPr>
        <p:grpSpPr>
          <a:xfrm>
            <a:off x="9498595" y="2813025"/>
            <a:ext cx="1604786" cy="2348089"/>
            <a:chOff x="607836" y="2824398"/>
            <a:chExt cx="1604786" cy="2348089"/>
          </a:xfrm>
        </p:grpSpPr>
        <p:sp>
          <p:nvSpPr>
            <p:cNvPr id="675" name="Google Shape;675;p2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2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677" name="Google Shape;677;p22"/>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678" name="Google Shape;678;p22"/>
            <p:cNvSpPr txBox="1"/>
            <p:nvPr/>
          </p:nvSpPr>
          <p:spPr>
            <a:xfrm>
              <a:off x="619126" y="3891477"/>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grpSp>
        <p:nvGrpSpPr>
          <p:cNvPr id="679" name="Google Shape;679;p22"/>
          <p:cNvGrpSpPr/>
          <p:nvPr/>
        </p:nvGrpSpPr>
        <p:grpSpPr>
          <a:xfrm>
            <a:off x="5966213" y="2808758"/>
            <a:ext cx="1604786" cy="2348089"/>
            <a:chOff x="606603" y="2824398"/>
            <a:chExt cx="1604786" cy="2348089"/>
          </a:xfrm>
        </p:grpSpPr>
        <p:sp>
          <p:nvSpPr>
            <p:cNvPr id="680" name="Google Shape;680;p22"/>
            <p:cNvSpPr/>
            <p:nvPr/>
          </p:nvSpPr>
          <p:spPr>
            <a:xfrm>
              <a:off x="613127" y="2824398"/>
              <a:ext cx="1487312" cy="2348089"/>
            </a:xfrm>
            <a:prstGeom prst="rect">
              <a:avLst/>
            </a:prstGeom>
            <a:solidFill>
              <a:srgbClr val="0000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22"/>
            <p:cNvSpPr txBox="1"/>
            <p:nvPr/>
          </p:nvSpPr>
          <p:spPr>
            <a:xfrm>
              <a:off x="634472" y="2847466"/>
              <a:ext cx="784223" cy="461665"/>
            </a:xfrm>
            <a:prstGeom prst="rect">
              <a:avLst/>
            </a:prstGeom>
            <a:solidFill>
              <a:srgbClr val="0000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682" name="Google Shape;682;p22"/>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683" name="Google Shape;683;p22"/>
            <p:cNvSpPr txBox="1"/>
            <p:nvPr/>
          </p:nvSpPr>
          <p:spPr>
            <a:xfrm>
              <a:off x="619126" y="3891477"/>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grpSp>
        <p:nvGrpSpPr>
          <p:cNvPr id="684" name="Google Shape;684;p22"/>
          <p:cNvGrpSpPr/>
          <p:nvPr/>
        </p:nvGrpSpPr>
        <p:grpSpPr>
          <a:xfrm>
            <a:off x="7730304" y="2825064"/>
            <a:ext cx="1604786" cy="2348089"/>
            <a:chOff x="597284" y="2824398"/>
            <a:chExt cx="1604786" cy="2348089"/>
          </a:xfrm>
        </p:grpSpPr>
        <p:sp>
          <p:nvSpPr>
            <p:cNvPr id="685" name="Google Shape;685;p22"/>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22"/>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687" name="Google Shape;687;p22"/>
            <p:cNvSpPr txBox="1"/>
            <p:nvPr/>
          </p:nvSpPr>
          <p:spPr>
            <a:xfrm>
              <a:off x="597284" y="3599633"/>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688" name="Google Shape;688;p22"/>
            <p:cNvSpPr txBox="1"/>
            <p:nvPr/>
          </p:nvSpPr>
          <p:spPr>
            <a:xfrm>
              <a:off x="619126" y="3880188"/>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managed</a:t>
              </a:r>
              <a:endParaRPr/>
            </a:p>
          </p:txBody>
        </p:sp>
      </p:grpSp>
      <p:sp>
        <p:nvSpPr>
          <p:cNvPr id="689" name="Google Shape;689;p22"/>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2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2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7" name="Google Shape;697;p23"/>
          <p:cNvSpPr txBox="1"/>
          <p:nvPr>
            <p:ph type="title"/>
          </p:nvPr>
        </p:nvSpPr>
        <p:spPr>
          <a:xfrm>
            <a:off x="845940" y="167158"/>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What Members Think</a:t>
            </a:r>
            <a:endParaRPr/>
          </a:p>
        </p:txBody>
      </p:sp>
      <p:grpSp>
        <p:nvGrpSpPr>
          <p:cNvPr id="698" name="Google Shape;698;p23"/>
          <p:cNvGrpSpPr/>
          <p:nvPr/>
        </p:nvGrpSpPr>
        <p:grpSpPr>
          <a:xfrm>
            <a:off x="2472853" y="1916033"/>
            <a:ext cx="2522680" cy="3981322"/>
            <a:chOff x="600454" y="2824398"/>
            <a:chExt cx="1487312" cy="2348089"/>
          </a:xfrm>
        </p:grpSpPr>
        <p:sp>
          <p:nvSpPr>
            <p:cNvPr id="699" name="Google Shape;699;p23"/>
            <p:cNvSpPr/>
            <p:nvPr/>
          </p:nvSpPr>
          <p:spPr>
            <a:xfrm>
              <a:off x="600454" y="2824398"/>
              <a:ext cx="1487312" cy="2348089"/>
            </a:xfrm>
            <a:prstGeom prst="rect">
              <a:avLst/>
            </a:prstGeom>
            <a:solidFill>
              <a:srgbClr val="0000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0" name="Google Shape;700;p23"/>
            <p:cNvSpPr txBox="1"/>
            <p:nvPr/>
          </p:nvSpPr>
          <p:spPr>
            <a:xfrm>
              <a:off x="634472" y="2847466"/>
              <a:ext cx="784223" cy="461665"/>
            </a:xfrm>
            <a:prstGeom prst="rect">
              <a:avLst/>
            </a:prstGeom>
            <a:solidFill>
              <a:srgbClr val="0000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701" name="Google Shape;701;p23"/>
            <p:cNvSpPr txBox="1"/>
            <p:nvPr/>
          </p:nvSpPr>
          <p:spPr>
            <a:xfrm rot="-5400000">
              <a:off x="435019" y="3846879"/>
              <a:ext cx="1921429" cy="5822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Readiness</a:t>
              </a:r>
              <a:r>
                <a:rPr b="1" lang="en-US" sz="1600">
                  <a:solidFill>
                    <a:schemeClr val="lt1"/>
                  </a:solidFill>
                  <a:latin typeface="Arial"/>
                  <a:ea typeface="Arial"/>
                  <a:cs typeface="Arial"/>
                  <a:sym typeface="Arial"/>
                </a:rPr>
                <a:t>:</a:t>
              </a:r>
              <a:endParaRPr/>
            </a:p>
          </p:txBody>
        </p:sp>
      </p:grpSp>
      <p:sp>
        <p:nvSpPr>
          <p:cNvPr id="702" name="Google Shape;702;p23"/>
          <p:cNvSpPr txBox="1"/>
          <p:nvPr/>
        </p:nvSpPr>
        <p:spPr>
          <a:xfrm>
            <a:off x="5186854" y="1907628"/>
            <a:ext cx="4101525" cy="398867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Since first being mentioned at 2020 Winter Command Council, a brand refresh has been discussed among various groups large and small.</a:t>
            </a:r>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Various formal and informal </a:t>
            </a:r>
            <a:r>
              <a:rPr b="1" lang="en-US" sz="2400">
                <a:solidFill>
                  <a:schemeClr val="dk1"/>
                </a:solidFill>
                <a:highlight>
                  <a:srgbClr val="FFFF00"/>
                </a:highlight>
                <a:latin typeface="Arial"/>
                <a:ea typeface="Arial"/>
                <a:cs typeface="Arial"/>
                <a:sym typeface="Arial"/>
              </a:rPr>
              <a:t>polls validate the readiness of members to modernize </a:t>
            </a:r>
            <a:r>
              <a:rPr lang="en-US" sz="2400">
                <a:solidFill>
                  <a:schemeClr val="dk1"/>
                </a:solidFill>
                <a:latin typeface="Arial"/>
                <a:ea typeface="Arial"/>
                <a:cs typeface="Arial"/>
                <a:sym typeface="Arial"/>
              </a:rPr>
              <a:t>the visual identity. </a:t>
            </a:r>
            <a:endParaRPr/>
          </a:p>
        </p:txBody>
      </p:sp>
      <p:pic>
        <p:nvPicPr>
          <p:cNvPr descr="A picture containing drawing&#10;&#10;Description automatically generated" id="703" name="Google Shape;703;p23"/>
          <p:cNvPicPr preferRelativeResize="0"/>
          <p:nvPr/>
        </p:nvPicPr>
        <p:blipFill rotWithShape="1">
          <a:blip r:embed="rId3">
            <a:alphaModFix/>
          </a:blip>
          <a:srcRect b="3960" l="8728" r="1602" t="4257"/>
          <a:stretch/>
        </p:blipFill>
        <p:spPr>
          <a:xfrm flipH="1" rot="3850397">
            <a:off x="3998973" y="2087267"/>
            <a:ext cx="757229" cy="761389"/>
          </a:xfrm>
          <a:prstGeom prst="flowChartConnector">
            <a:avLst/>
          </a:prstGeom>
          <a:noFill/>
          <a:ln>
            <a:noFill/>
          </a:ln>
        </p:spPr>
      </p:pic>
      <p:sp>
        <p:nvSpPr>
          <p:cNvPr id="704" name="Google Shape;704;p23"/>
          <p:cNvSpPr/>
          <p:nvPr/>
        </p:nvSpPr>
        <p:spPr>
          <a:xfrm rot="-445403">
            <a:off x="4094570" y="2189080"/>
            <a:ext cx="562231" cy="567355"/>
          </a:xfrm>
          <a:prstGeom prst="ellipse">
            <a:avLst/>
          </a:prstGeom>
          <a:solidFill>
            <a:srgbClr val="0000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5" name="Google Shape;705;p2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2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12" name="Google Shape;712;p24"/>
          <p:cNvSpPr txBox="1"/>
          <p:nvPr/>
        </p:nvSpPr>
        <p:spPr>
          <a:xfrm>
            <a:off x="7865534" y="5539371"/>
            <a:ext cx="2486090" cy="94000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“I'm not certain which one of the CAP graphics is the official logo.”</a:t>
            </a:r>
            <a:endParaRPr sz="1600">
              <a:solidFill>
                <a:schemeClr val="dk1"/>
              </a:solidFill>
              <a:latin typeface="Arial"/>
              <a:ea typeface="Arial"/>
              <a:cs typeface="Arial"/>
              <a:sym typeface="Arial"/>
            </a:endParaRPr>
          </a:p>
        </p:txBody>
      </p:sp>
      <p:sp>
        <p:nvSpPr>
          <p:cNvPr id="713" name="Google Shape;713;p24"/>
          <p:cNvSpPr txBox="1"/>
          <p:nvPr/>
        </p:nvSpPr>
        <p:spPr>
          <a:xfrm>
            <a:off x="1046534" y="3265886"/>
            <a:ext cx="2277565" cy="102525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lang="en-US" sz="1600">
                <a:solidFill>
                  <a:schemeClr val="dk1"/>
                </a:solidFill>
                <a:highlight>
                  <a:srgbClr val="FFFF00"/>
                </a:highlight>
                <a:latin typeface="Arial"/>
                <a:ea typeface="Arial"/>
                <a:cs typeface="Arial"/>
                <a:sym typeface="Arial"/>
              </a:rPr>
              <a:t>“It's time to refresh </a:t>
            </a:r>
            <a:r>
              <a:rPr lang="en-US" sz="1600">
                <a:solidFill>
                  <a:schemeClr val="dk1"/>
                </a:solidFill>
                <a:latin typeface="Arial"/>
                <a:ea typeface="Arial"/>
                <a:cs typeface="Arial"/>
                <a:sym typeface="Arial"/>
              </a:rPr>
              <a:t>the logo to something more modern like the Air Force.</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714" name="Google Shape;714;p24"/>
          <p:cNvSpPr txBox="1"/>
          <p:nvPr/>
        </p:nvSpPr>
        <p:spPr>
          <a:xfrm>
            <a:off x="4619872" y="2670339"/>
            <a:ext cx="9322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chemeClr val="lt1"/>
              </a:solidFill>
              <a:latin typeface="Arial Black"/>
              <a:ea typeface="Arial Black"/>
              <a:cs typeface="Arial Black"/>
              <a:sym typeface="Arial Black"/>
            </a:endParaRPr>
          </a:p>
        </p:txBody>
      </p:sp>
      <p:grpSp>
        <p:nvGrpSpPr>
          <p:cNvPr id="715" name="Google Shape;715;p24"/>
          <p:cNvGrpSpPr/>
          <p:nvPr/>
        </p:nvGrpSpPr>
        <p:grpSpPr>
          <a:xfrm>
            <a:off x="1852307" y="2631364"/>
            <a:ext cx="2743200" cy="573974"/>
            <a:chOff x="1065935" y="3257549"/>
            <a:chExt cx="2743200" cy="573974"/>
          </a:xfrm>
        </p:grpSpPr>
        <p:sp>
          <p:nvSpPr>
            <p:cNvPr id="716" name="Google Shape;716;p24"/>
            <p:cNvSpPr/>
            <p:nvPr/>
          </p:nvSpPr>
          <p:spPr>
            <a:xfrm>
              <a:off x="1095252" y="3257549"/>
              <a:ext cx="583870" cy="573974"/>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Black"/>
                <a:ea typeface="Arial Black"/>
                <a:cs typeface="Arial Black"/>
                <a:sym typeface="Arial Black"/>
              </a:endParaRPr>
            </a:p>
          </p:txBody>
        </p:sp>
        <p:sp>
          <p:nvSpPr>
            <p:cNvPr id="717" name="Google Shape;717;p24"/>
            <p:cNvSpPr txBox="1"/>
            <p:nvPr/>
          </p:nvSpPr>
          <p:spPr>
            <a:xfrm>
              <a:off x="1065935" y="3391517"/>
              <a:ext cx="27432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Black"/>
                  <a:ea typeface="Arial Black"/>
                  <a:cs typeface="Arial Black"/>
                  <a:sym typeface="Arial Black"/>
                </a:rPr>
                <a:t>54%</a:t>
              </a:r>
              <a:endParaRPr/>
            </a:p>
          </p:txBody>
        </p:sp>
      </p:grpSp>
      <p:grpSp>
        <p:nvGrpSpPr>
          <p:cNvPr id="718" name="Google Shape;718;p24"/>
          <p:cNvGrpSpPr/>
          <p:nvPr/>
        </p:nvGrpSpPr>
        <p:grpSpPr>
          <a:xfrm>
            <a:off x="8809279" y="4912054"/>
            <a:ext cx="648814" cy="573974"/>
            <a:chOff x="7377298" y="4334245"/>
            <a:chExt cx="648814" cy="573974"/>
          </a:xfrm>
        </p:grpSpPr>
        <p:sp>
          <p:nvSpPr>
            <p:cNvPr id="719" name="Google Shape;719;p24"/>
            <p:cNvSpPr/>
            <p:nvPr/>
          </p:nvSpPr>
          <p:spPr>
            <a:xfrm>
              <a:off x="7377298" y="4334245"/>
              <a:ext cx="583870" cy="573974"/>
            </a:xfrm>
            <a:prstGeom prst="ellipse">
              <a:avLst/>
            </a:prstGeom>
            <a:solidFill>
              <a:srgbClr val="E0070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Black"/>
                <a:ea typeface="Arial Black"/>
                <a:cs typeface="Arial Black"/>
                <a:sym typeface="Arial Black"/>
              </a:endParaRPr>
            </a:p>
          </p:txBody>
        </p:sp>
        <p:sp>
          <p:nvSpPr>
            <p:cNvPr id="720" name="Google Shape;720;p24"/>
            <p:cNvSpPr txBox="1"/>
            <p:nvPr/>
          </p:nvSpPr>
          <p:spPr>
            <a:xfrm>
              <a:off x="7400678" y="4461533"/>
              <a:ext cx="62543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Black"/>
                  <a:ea typeface="Arial Black"/>
                  <a:cs typeface="Arial Black"/>
                  <a:sym typeface="Arial Black"/>
                </a:rPr>
                <a:t>5%</a:t>
              </a:r>
              <a:endParaRPr/>
            </a:p>
          </p:txBody>
        </p:sp>
      </p:grpSp>
      <p:grpSp>
        <p:nvGrpSpPr>
          <p:cNvPr id="721" name="Google Shape;721;p24"/>
          <p:cNvGrpSpPr/>
          <p:nvPr/>
        </p:nvGrpSpPr>
        <p:grpSpPr>
          <a:xfrm>
            <a:off x="2492585" y="4849735"/>
            <a:ext cx="932213" cy="573974"/>
            <a:chOff x="6895975" y="2774619"/>
            <a:chExt cx="932213" cy="573974"/>
          </a:xfrm>
        </p:grpSpPr>
        <p:sp>
          <p:nvSpPr>
            <p:cNvPr id="722" name="Google Shape;722;p24"/>
            <p:cNvSpPr/>
            <p:nvPr/>
          </p:nvSpPr>
          <p:spPr>
            <a:xfrm>
              <a:off x="6935932" y="2774619"/>
              <a:ext cx="583870" cy="573974"/>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Black"/>
                <a:ea typeface="Arial Black"/>
                <a:cs typeface="Arial Black"/>
                <a:sym typeface="Arial Black"/>
              </a:endParaRPr>
            </a:p>
          </p:txBody>
        </p:sp>
        <p:sp>
          <p:nvSpPr>
            <p:cNvPr id="723" name="Google Shape;723;p24"/>
            <p:cNvSpPr txBox="1"/>
            <p:nvPr/>
          </p:nvSpPr>
          <p:spPr>
            <a:xfrm>
              <a:off x="6895975" y="2897949"/>
              <a:ext cx="9322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Black"/>
                  <a:ea typeface="Arial Black"/>
                  <a:cs typeface="Arial Black"/>
                  <a:sym typeface="Arial Black"/>
                </a:rPr>
                <a:t>27%</a:t>
              </a:r>
              <a:endParaRPr/>
            </a:p>
          </p:txBody>
        </p:sp>
      </p:grpSp>
      <p:pic>
        <p:nvPicPr>
          <p:cNvPr descr="A picture containing drawing&#10;&#10;Description automatically generated" id="724" name="Google Shape;724;p24"/>
          <p:cNvPicPr preferRelativeResize="0"/>
          <p:nvPr/>
        </p:nvPicPr>
        <p:blipFill rotWithShape="1">
          <a:blip r:embed="rId3">
            <a:alphaModFix/>
          </a:blip>
          <a:srcRect b="0" l="0" r="0" t="0"/>
          <a:stretch/>
        </p:blipFill>
        <p:spPr>
          <a:xfrm flipH="1" rot="6952741">
            <a:off x="4173478" y="2614503"/>
            <a:ext cx="3790773" cy="3757692"/>
          </a:xfrm>
          <a:prstGeom prst="rect">
            <a:avLst/>
          </a:prstGeom>
          <a:noFill/>
          <a:ln>
            <a:noFill/>
          </a:ln>
        </p:spPr>
      </p:pic>
      <p:sp>
        <p:nvSpPr>
          <p:cNvPr id="725" name="Google Shape;725;p24"/>
          <p:cNvSpPr txBox="1"/>
          <p:nvPr>
            <p:ph idx="1" type="body"/>
          </p:nvPr>
        </p:nvSpPr>
        <p:spPr>
          <a:xfrm>
            <a:off x="7939624" y="3288630"/>
            <a:ext cx="3200399" cy="116479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1600"/>
              <a:buNone/>
            </a:pPr>
            <a:r>
              <a:rPr lang="en-US" sz="1600">
                <a:latin typeface="Arial"/>
                <a:ea typeface="Arial"/>
                <a:cs typeface="Arial"/>
                <a:sym typeface="Arial"/>
              </a:rPr>
              <a:t>“I like the current logo. </a:t>
            </a:r>
            <a:endParaRPr sz="1600"/>
          </a:p>
          <a:p>
            <a:pPr indent="0" lvl="0" marL="0" rtl="0" algn="ctr">
              <a:lnSpc>
                <a:spcPct val="90000"/>
              </a:lnSpc>
              <a:spcBef>
                <a:spcPts val="1000"/>
              </a:spcBef>
              <a:spcAft>
                <a:spcPts val="0"/>
              </a:spcAft>
              <a:buClr>
                <a:schemeClr val="dk1"/>
              </a:buClr>
              <a:buSzPts val="1600"/>
              <a:buNone/>
            </a:pPr>
            <a:r>
              <a:rPr lang="en-US" sz="1600">
                <a:latin typeface="Arial"/>
                <a:ea typeface="Arial"/>
                <a:cs typeface="Arial"/>
                <a:sym typeface="Arial"/>
              </a:rPr>
              <a:t>The vintage look keeps us connected with our 1940s Civilian Defense heritage.”</a:t>
            </a:r>
            <a:endParaRPr sz="1600"/>
          </a:p>
        </p:txBody>
      </p:sp>
      <p:grpSp>
        <p:nvGrpSpPr>
          <p:cNvPr id="726" name="Google Shape;726;p24"/>
          <p:cNvGrpSpPr/>
          <p:nvPr/>
        </p:nvGrpSpPr>
        <p:grpSpPr>
          <a:xfrm>
            <a:off x="9188907" y="2630184"/>
            <a:ext cx="932213" cy="573974"/>
            <a:chOff x="8008582" y="3535771"/>
            <a:chExt cx="932213" cy="573974"/>
          </a:xfrm>
        </p:grpSpPr>
        <p:sp>
          <p:nvSpPr>
            <p:cNvPr id="727" name="Google Shape;727;p24"/>
            <p:cNvSpPr/>
            <p:nvPr/>
          </p:nvSpPr>
          <p:spPr>
            <a:xfrm>
              <a:off x="8040620" y="3535771"/>
              <a:ext cx="583870" cy="573974"/>
            </a:xfrm>
            <a:prstGeom prst="ellipse">
              <a:avLst/>
            </a:prstGeom>
            <a:solidFill>
              <a:schemeClr val="lt1"/>
            </a:solidFill>
            <a:ln cap="flat" cmpd="sng" w="12700">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Black"/>
                <a:ea typeface="Arial Black"/>
                <a:cs typeface="Arial Black"/>
                <a:sym typeface="Arial Black"/>
              </a:endParaRPr>
            </a:p>
          </p:txBody>
        </p:sp>
        <p:sp>
          <p:nvSpPr>
            <p:cNvPr id="728" name="Google Shape;728;p24"/>
            <p:cNvSpPr txBox="1"/>
            <p:nvPr/>
          </p:nvSpPr>
          <p:spPr>
            <a:xfrm>
              <a:off x="8008582" y="3676914"/>
              <a:ext cx="93221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Black"/>
                  <a:ea typeface="Arial Black"/>
                  <a:cs typeface="Arial Black"/>
                  <a:sym typeface="Arial Black"/>
                </a:rPr>
                <a:t>14%</a:t>
              </a:r>
              <a:endParaRPr/>
            </a:p>
          </p:txBody>
        </p:sp>
      </p:grpSp>
      <p:sp>
        <p:nvSpPr>
          <p:cNvPr id="729" name="Google Shape;729;p24"/>
          <p:cNvSpPr txBox="1"/>
          <p:nvPr/>
        </p:nvSpPr>
        <p:spPr>
          <a:xfrm>
            <a:off x="1198227" y="5493262"/>
            <a:ext cx="3240315" cy="96687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rPr b="1" lang="en-US" sz="1600">
                <a:solidFill>
                  <a:schemeClr val="dk1"/>
                </a:solidFill>
                <a:highlight>
                  <a:srgbClr val="FFFF00"/>
                </a:highlight>
                <a:latin typeface="Arial"/>
                <a:ea typeface="Arial"/>
                <a:cs typeface="Arial"/>
                <a:sym typeface="Arial"/>
              </a:rPr>
              <a:t>“I'd like to see a bold new logo</a:t>
            </a:r>
            <a:r>
              <a:rPr lang="en-US" sz="16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a:p>
            <a:pPr indent="0" lvl="0" marL="0" marR="0" rtl="0" algn="ctr">
              <a:lnSpc>
                <a:spcPct val="90000"/>
              </a:lnSpc>
              <a:spcBef>
                <a:spcPts val="1000"/>
              </a:spcBef>
              <a:spcAft>
                <a:spcPts val="0"/>
              </a:spcAft>
              <a:buClr>
                <a:schemeClr val="dk1"/>
              </a:buClr>
              <a:buSzPts val="1600"/>
              <a:buFont typeface="Arial"/>
              <a:buNone/>
            </a:pPr>
            <a:r>
              <a:rPr lang="en-US" sz="1600">
                <a:solidFill>
                  <a:schemeClr val="dk1"/>
                </a:solidFill>
                <a:latin typeface="Arial"/>
                <a:ea typeface="Arial"/>
                <a:cs typeface="Arial"/>
                <a:sym typeface="Arial"/>
              </a:rPr>
              <a:t>CAP is very different today and our logo should reflect that.”</a:t>
            </a:r>
            <a:endParaRPr sz="28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p:txBody>
      </p:sp>
      <p:sp>
        <p:nvSpPr>
          <p:cNvPr id="730" name="Google Shape;730;p24"/>
          <p:cNvSpPr/>
          <p:nvPr/>
        </p:nvSpPr>
        <p:spPr>
          <a:xfrm>
            <a:off x="3638581" y="4184941"/>
            <a:ext cx="2457419" cy="654189"/>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24"/>
          <p:cNvSpPr txBox="1"/>
          <p:nvPr/>
        </p:nvSpPr>
        <p:spPr>
          <a:xfrm>
            <a:off x="3638212" y="4359175"/>
            <a:ext cx="301927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Black"/>
                <a:ea typeface="Arial Black"/>
                <a:cs typeface="Arial Black"/>
                <a:sym typeface="Arial Black"/>
              </a:rPr>
              <a:t>81% WANT CHANGE</a:t>
            </a:r>
            <a:endParaRPr/>
          </a:p>
        </p:txBody>
      </p:sp>
      <p:sp>
        <p:nvSpPr>
          <p:cNvPr id="732" name="Google Shape;732;p24"/>
          <p:cNvSpPr txBox="1"/>
          <p:nvPr>
            <p:ph type="title"/>
          </p:nvPr>
        </p:nvSpPr>
        <p:spPr>
          <a:xfrm>
            <a:off x="839618" y="167158"/>
            <a:ext cx="1051418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Survey Results</a:t>
            </a:r>
            <a:endParaRPr/>
          </a:p>
        </p:txBody>
      </p:sp>
      <p:sp>
        <p:nvSpPr>
          <p:cNvPr id="733" name="Google Shape;733;p24"/>
          <p:cNvSpPr txBox="1"/>
          <p:nvPr/>
        </p:nvSpPr>
        <p:spPr>
          <a:xfrm>
            <a:off x="1762062" y="1347338"/>
            <a:ext cx="9002320" cy="1227799"/>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Since mid-2020, </a:t>
            </a:r>
            <a:r>
              <a:rPr b="1" lang="en-US" sz="2400">
                <a:solidFill>
                  <a:schemeClr val="dk1"/>
                </a:solidFill>
                <a:highlight>
                  <a:srgbClr val="FFFF00"/>
                </a:highlight>
                <a:latin typeface="Arial"/>
                <a:ea typeface="Arial"/>
                <a:cs typeface="Arial"/>
                <a:sym typeface="Arial"/>
              </a:rPr>
              <a:t>members have been surveyed and polled </a:t>
            </a:r>
            <a:r>
              <a:rPr lang="en-US" sz="2400">
                <a:solidFill>
                  <a:schemeClr val="dk1"/>
                </a:solidFill>
                <a:latin typeface="Arial"/>
                <a:ea typeface="Arial"/>
                <a:cs typeface="Arial"/>
                <a:sym typeface="Arial"/>
              </a:rPr>
              <a:t>at multiple focus groups, wing conferences, and presentations </a:t>
            </a:r>
            <a:r>
              <a:rPr b="1" lang="en-US" sz="2400">
                <a:solidFill>
                  <a:schemeClr val="dk1"/>
                </a:solidFill>
                <a:highlight>
                  <a:srgbClr val="FFFF00"/>
                </a:highlight>
                <a:latin typeface="Arial"/>
                <a:ea typeface="Arial"/>
                <a:cs typeface="Arial"/>
                <a:sym typeface="Arial"/>
              </a:rPr>
              <a:t>about the idea of modernizing the logo</a:t>
            </a:r>
            <a:r>
              <a:rPr lang="en-US" sz="2400">
                <a:solidFill>
                  <a:schemeClr val="dk1"/>
                </a:solidFill>
                <a:latin typeface="Arial"/>
                <a:ea typeface="Arial"/>
                <a:cs typeface="Arial"/>
                <a:sym typeface="Arial"/>
              </a:rPr>
              <a:t>.</a:t>
            </a:r>
            <a:endParaRPr/>
          </a:p>
        </p:txBody>
      </p:sp>
      <p:pic>
        <p:nvPicPr>
          <p:cNvPr descr="Logo, company name&#10;&#10;Description automatically generated" id="734" name="Google Shape;734;p24"/>
          <p:cNvPicPr preferRelativeResize="0"/>
          <p:nvPr/>
        </p:nvPicPr>
        <p:blipFill rotWithShape="1">
          <a:blip r:embed="rId4">
            <a:alphaModFix/>
          </a:blip>
          <a:srcRect b="0" l="0" r="0" t="0"/>
          <a:stretch/>
        </p:blipFill>
        <p:spPr>
          <a:xfrm>
            <a:off x="7893267" y="6124524"/>
            <a:ext cx="449697" cy="449697"/>
          </a:xfrm>
          <a:prstGeom prst="rect">
            <a:avLst/>
          </a:prstGeom>
          <a:noFill/>
          <a:ln>
            <a:noFill/>
          </a:ln>
        </p:spPr>
      </p:pic>
      <p:pic>
        <p:nvPicPr>
          <p:cNvPr descr="Logo, company name&#10;&#10;Description automatically generated" id="735" name="Google Shape;735;p24"/>
          <p:cNvPicPr preferRelativeResize="0"/>
          <p:nvPr/>
        </p:nvPicPr>
        <p:blipFill rotWithShape="1">
          <a:blip r:embed="rId5">
            <a:alphaModFix/>
          </a:blip>
          <a:srcRect b="5638" l="6097" r="7250" t="6022"/>
          <a:stretch/>
        </p:blipFill>
        <p:spPr>
          <a:xfrm>
            <a:off x="10434220" y="5360201"/>
            <a:ext cx="660325" cy="865526"/>
          </a:xfrm>
          <a:prstGeom prst="rect">
            <a:avLst/>
          </a:prstGeom>
          <a:noFill/>
          <a:ln>
            <a:noFill/>
          </a:ln>
        </p:spPr>
      </p:pic>
      <p:pic>
        <p:nvPicPr>
          <p:cNvPr descr="A picture containing drawing&#10;&#10;Description automatically generated" id="736" name="Google Shape;736;p24"/>
          <p:cNvPicPr preferRelativeResize="0"/>
          <p:nvPr/>
        </p:nvPicPr>
        <p:blipFill rotWithShape="1">
          <a:blip r:embed="rId6">
            <a:alphaModFix/>
          </a:blip>
          <a:srcRect b="0" l="0" r="0" t="0"/>
          <a:stretch/>
        </p:blipFill>
        <p:spPr>
          <a:xfrm>
            <a:off x="9658248" y="4970034"/>
            <a:ext cx="505856" cy="505856"/>
          </a:xfrm>
          <a:prstGeom prst="rect">
            <a:avLst/>
          </a:prstGeom>
          <a:noFill/>
          <a:ln>
            <a:noFill/>
          </a:ln>
        </p:spPr>
      </p:pic>
      <p:pic>
        <p:nvPicPr>
          <p:cNvPr id="737" name="Google Shape;737;p24"/>
          <p:cNvPicPr preferRelativeResize="0"/>
          <p:nvPr/>
        </p:nvPicPr>
        <p:blipFill rotWithShape="1">
          <a:blip r:embed="rId7">
            <a:alphaModFix/>
          </a:blip>
          <a:srcRect b="0" l="0" r="0" t="0"/>
          <a:stretch/>
        </p:blipFill>
        <p:spPr>
          <a:xfrm>
            <a:off x="8502868" y="6309059"/>
            <a:ext cx="1309998" cy="241241"/>
          </a:xfrm>
          <a:prstGeom prst="rect">
            <a:avLst/>
          </a:prstGeom>
          <a:noFill/>
          <a:ln>
            <a:noFill/>
          </a:ln>
        </p:spPr>
      </p:pic>
      <p:sp>
        <p:nvSpPr>
          <p:cNvPr id="738" name="Google Shape;738;p24"/>
          <p:cNvSpPr/>
          <p:nvPr/>
        </p:nvSpPr>
        <p:spPr>
          <a:xfrm>
            <a:off x="11231799" y="3853551"/>
            <a:ext cx="445614" cy="383913"/>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39" name="Google Shape;739;p24"/>
          <p:cNvPicPr preferRelativeResize="0"/>
          <p:nvPr/>
        </p:nvPicPr>
        <p:blipFill rotWithShape="1">
          <a:blip r:embed="rId8">
            <a:alphaModFix/>
          </a:blip>
          <a:srcRect b="0" l="0" r="0" t="0"/>
          <a:stretch/>
        </p:blipFill>
        <p:spPr>
          <a:xfrm>
            <a:off x="9906000" y="6115848"/>
            <a:ext cx="515007" cy="421587"/>
          </a:xfrm>
          <a:prstGeom prst="rect">
            <a:avLst/>
          </a:prstGeom>
          <a:noFill/>
          <a:ln>
            <a:noFill/>
          </a:ln>
        </p:spPr>
      </p:pic>
      <p:pic>
        <p:nvPicPr>
          <p:cNvPr descr="Triangles, Seal and Emblems | Civil Air Patrol National Headquarters" id="740" name="Google Shape;740;p24"/>
          <p:cNvPicPr preferRelativeResize="0"/>
          <p:nvPr/>
        </p:nvPicPr>
        <p:blipFill rotWithShape="1">
          <a:blip r:embed="rId9">
            <a:alphaModFix/>
          </a:blip>
          <a:srcRect b="0" l="0" r="0" t="0"/>
          <a:stretch/>
        </p:blipFill>
        <p:spPr>
          <a:xfrm>
            <a:off x="8046719" y="4969434"/>
            <a:ext cx="564723" cy="582279"/>
          </a:xfrm>
          <a:prstGeom prst="rect">
            <a:avLst/>
          </a:prstGeom>
          <a:noFill/>
          <a:ln>
            <a:noFill/>
          </a:ln>
        </p:spPr>
      </p:pic>
      <p:pic>
        <p:nvPicPr>
          <p:cNvPr id="741" name="Google Shape;741;p24"/>
          <p:cNvPicPr preferRelativeResize="0"/>
          <p:nvPr/>
        </p:nvPicPr>
        <p:blipFill rotWithShape="1">
          <a:blip r:embed="rId10">
            <a:alphaModFix/>
          </a:blip>
          <a:srcRect b="0" l="0" r="0" t="0"/>
          <a:stretch/>
        </p:blipFill>
        <p:spPr>
          <a:xfrm>
            <a:off x="7329989" y="5608621"/>
            <a:ext cx="552425" cy="552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734"/>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500"/>
                                  </p:stCondLst>
                                  <p:childTnLst>
                                    <p:set>
                                      <p:cBhvr>
                                        <p:cTn dur="1" fill="hold">
                                          <p:stCondLst>
                                            <p:cond delay="0"/>
                                          </p:stCondLst>
                                        </p:cTn>
                                        <p:tgtEl>
                                          <p:spTgt spid="74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500"/>
                                  </p:stCondLst>
                                  <p:childTnLst>
                                    <p:set>
                                      <p:cBhvr>
                                        <p:cTn dur="1" fill="hold">
                                          <p:stCondLst>
                                            <p:cond delay="0"/>
                                          </p:stCondLst>
                                        </p:cTn>
                                        <p:tgtEl>
                                          <p:spTgt spid="735"/>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500"/>
                                  </p:stCondLst>
                                  <p:childTnLst>
                                    <p:set>
                                      <p:cBhvr>
                                        <p:cTn dur="1" fill="hold">
                                          <p:stCondLst>
                                            <p:cond delay="0"/>
                                          </p:stCondLst>
                                        </p:cTn>
                                        <p:tgtEl>
                                          <p:spTgt spid="74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500"/>
                                  </p:stCondLst>
                                  <p:childTnLst>
                                    <p:set>
                                      <p:cBhvr>
                                        <p:cTn dur="1" fill="hold">
                                          <p:stCondLst>
                                            <p:cond delay="0"/>
                                          </p:stCondLst>
                                        </p:cTn>
                                        <p:tgtEl>
                                          <p:spTgt spid="739"/>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50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2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748" name="Google Shape;748;p25"/>
          <p:cNvGrpSpPr/>
          <p:nvPr/>
        </p:nvGrpSpPr>
        <p:grpSpPr>
          <a:xfrm>
            <a:off x="608289" y="2813109"/>
            <a:ext cx="1604786" cy="2348089"/>
            <a:chOff x="608289" y="2824398"/>
            <a:chExt cx="1604786" cy="2348089"/>
          </a:xfrm>
        </p:grpSpPr>
        <p:sp>
          <p:nvSpPr>
            <p:cNvPr id="749" name="Google Shape;749;p25"/>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25"/>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751" name="Google Shape;751;p25"/>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752" name="Google Shape;752;p25"/>
            <p:cNvSpPr txBox="1"/>
            <p:nvPr/>
          </p:nvSpPr>
          <p:spPr>
            <a:xfrm>
              <a:off x="619126" y="3891477"/>
              <a:ext cx="1481313"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grpSp>
        <p:nvGrpSpPr>
          <p:cNvPr id="753" name="Google Shape;753;p25"/>
          <p:cNvGrpSpPr/>
          <p:nvPr/>
        </p:nvGrpSpPr>
        <p:grpSpPr>
          <a:xfrm>
            <a:off x="2333418" y="2813108"/>
            <a:ext cx="1604786" cy="2348089"/>
            <a:chOff x="596165" y="2824398"/>
            <a:chExt cx="1604786" cy="2348089"/>
          </a:xfrm>
        </p:grpSpPr>
        <p:sp>
          <p:nvSpPr>
            <p:cNvPr id="754" name="Google Shape;754;p25"/>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25"/>
            <p:cNvSpPr txBox="1"/>
            <p:nvPr/>
          </p:nvSpPr>
          <p:spPr>
            <a:xfrm>
              <a:off x="611894" y="2824888"/>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756" name="Google Shape;756;p25"/>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757" name="Google Shape;757;p25"/>
            <p:cNvSpPr txBox="1"/>
            <p:nvPr/>
          </p:nvSpPr>
          <p:spPr>
            <a:xfrm>
              <a:off x="619126" y="3880188"/>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grpSp>
        <p:nvGrpSpPr>
          <p:cNvPr id="758" name="Google Shape;758;p25"/>
          <p:cNvGrpSpPr/>
          <p:nvPr/>
        </p:nvGrpSpPr>
        <p:grpSpPr>
          <a:xfrm>
            <a:off x="4112118" y="2808759"/>
            <a:ext cx="1604786" cy="2348089"/>
            <a:chOff x="606220" y="2824398"/>
            <a:chExt cx="1604786" cy="2348089"/>
          </a:xfrm>
        </p:grpSpPr>
        <p:sp>
          <p:nvSpPr>
            <p:cNvPr id="759" name="Google Shape;759;p25"/>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25"/>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761" name="Google Shape;761;p25"/>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762" name="Google Shape;762;p25"/>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763" name="Google Shape;763;p25"/>
          <p:cNvGrpSpPr/>
          <p:nvPr/>
        </p:nvGrpSpPr>
        <p:grpSpPr>
          <a:xfrm>
            <a:off x="9498595" y="2813025"/>
            <a:ext cx="1604786" cy="2348089"/>
            <a:chOff x="607836" y="2824398"/>
            <a:chExt cx="1604786" cy="2348089"/>
          </a:xfrm>
        </p:grpSpPr>
        <p:sp>
          <p:nvSpPr>
            <p:cNvPr id="764" name="Google Shape;764;p25"/>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25"/>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766" name="Google Shape;766;p25"/>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767" name="Google Shape;767;p25"/>
            <p:cNvSpPr txBox="1"/>
            <p:nvPr/>
          </p:nvSpPr>
          <p:spPr>
            <a:xfrm>
              <a:off x="619126" y="3891477"/>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grpSp>
        <p:nvGrpSpPr>
          <p:cNvPr id="768" name="Google Shape;768;p25"/>
          <p:cNvGrpSpPr/>
          <p:nvPr/>
        </p:nvGrpSpPr>
        <p:grpSpPr>
          <a:xfrm>
            <a:off x="5966213" y="2808758"/>
            <a:ext cx="1604786" cy="2348089"/>
            <a:chOff x="606603" y="2824398"/>
            <a:chExt cx="1604786" cy="2348089"/>
          </a:xfrm>
        </p:grpSpPr>
        <p:sp>
          <p:nvSpPr>
            <p:cNvPr id="769" name="Google Shape;769;p25"/>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25"/>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771" name="Google Shape;771;p25"/>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772" name="Google Shape;772;p25"/>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grpSp>
        <p:nvGrpSpPr>
          <p:cNvPr id="773" name="Google Shape;773;p25"/>
          <p:cNvGrpSpPr/>
          <p:nvPr/>
        </p:nvGrpSpPr>
        <p:grpSpPr>
          <a:xfrm>
            <a:off x="7730304" y="2825064"/>
            <a:ext cx="1604786" cy="2348089"/>
            <a:chOff x="597284" y="2824398"/>
            <a:chExt cx="1604786" cy="2348089"/>
          </a:xfrm>
        </p:grpSpPr>
        <p:sp>
          <p:nvSpPr>
            <p:cNvPr id="774" name="Google Shape;774;p25"/>
            <p:cNvSpPr/>
            <p:nvPr/>
          </p:nvSpPr>
          <p:spPr>
            <a:xfrm>
              <a:off x="613127" y="2824398"/>
              <a:ext cx="1487312" cy="2348089"/>
            </a:xfrm>
            <a:prstGeom prst="rect">
              <a:avLst/>
            </a:prstGeom>
            <a:solidFill>
              <a:srgbClr val="0000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25"/>
            <p:cNvSpPr txBox="1"/>
            <p:nvPr/>
          </p:nvSpPr>
          <p:spPr>
            <a:xfrm>
              <a:off x="634472" y="2847466"/>
              <a:ext cx="784223" cy="461665"/>
            </a:xfrm>
            <a:prstGeom prst="rect">
              <a:avLst/>
            </a:prstGeom>
            <a:solidFill>
              <a:srgbClr val="0000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776" name="Google Shape;776;p25"/>
            <p:cNvSpPr txBox="1"/>
            <p:nvPr/>
          </p:nvSpPr>
          <p:spPr>
            <a:xfrm>
              <a:off x="597284" y="3599633"/>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777" name="Google Shape;777;p25"/>
            <p:cNvSpPr txBox="1"/>
            <p:nvPr/>
          </p:nvSpPr>
          <p:spPr>
            <a:xfrm>
              <a:off x="619126" y="3880188"/>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a:t>
              </a:r>
              <a:endParaRPr/>
            </a:p>
          </p:txBody>
        </p:sp>
      </p:grpSp>
      <p:sp>
        <p:nvSpPr>
          <p:cNvPr id="778" name="Google Shape;778;p25"/>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9" name="Google Shape;779;p2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26"/>
          <p:cNvSpPr txBox="1"/>
          <p:nvPr>
            <p:ph type="title"/>
          </p:nvPr>
        </p:nvSpPr>
        <p:spPr>
          <a:xfrm>
            <a:off x="838199" y="149242"/>
            <a:ext cx="11245949"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How Companies Manage</a:t>
            </a:r>
            <a:endParaRPr/>
          </a:p>
        </p:txBody>
      </p:sp>
      <p:sp>
        <p:nvSpPr>
          <p:cNvPr id="786" name="Google Shape;786;p2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787" name="Google Shape;787;p26"/>
          <p:cNvGrpSpPr/>
          <p:nvPr/>
        </p:nvGrpSpPr>
        <p:grpSpPr>
          <a:xfrm>
            <a:off x="2060949" y="1913022"/>
            <a:ext cx="2581784" cy="3991181"/>
            <a:chOff x="613127" y="2824398"/>
            <a:chExt cx="1487312" cy="2348089"/>
          </a:xfrm>
        </p:grpSpPr>
        <p:sp>
          <p:nvSpPr>
            <p:cNvPr id="788" name="Google Shape;788;p26"/>
            <p:cNvSpPr/>
            <p:nvPr/>
          </p:nvSpPr>
          <p:spPr>
            <a:xfrm>
              <a:off x="613127" y="2824398"/>
              <a:ext cx="1487312" cy="2348089"/>
            </a:xfrm>
            <a:prstGeom prst="rect">
              <a:avLst/>
            </a:prstGeom>
            <a:solidFill>
              <a:srgbClr val="0000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9" name="Google Shape;789;p26"/>
            <p:cNvSpPr txBox="1"/>
            <p:nvPr/>
          </p:nvSpPr>
          <p:spPr>
            <a:xfrm>
              <a:off x="634472" y="2847466"/>
              <a:ext cx="784223" cy="271606"/>
            </a:xfrm>
            <a:prstGeom prst="rect">
              <a:avLst/>
            </a:prstGeom>
            <a:solidFill>
              <a:srgbClr val="0000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790" name="Google Shape;790;p26"/>
            <p:cNvSpPr txBox="1"/>
            <p:nvPr/>
          </p:nvSpPr>
          <p:spPr>
            <a:xfrm rot="-5400000">
              <a:off x="492347" y="3904973"/>
              <a:ext cx="1728874" cy="6914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Case Studies:</a:t>
              </a:r>
              <a:endParaRPr/>
            </a:p>
          </p:txBody>
        </p:sp>
      </p:grpSp>
      <p:sp>
        <p:nvSpPr>
          <p:cNvPr id="791" name="Google Shape;791;p26"/>
          <p:cNvSpPr txBox="1"/>
          <p:nvPr/>
        </p:nvSpPr>
        <p:spPr>
          <a:xfrm>
            <a:off x="4904235" y="1834950"/>
            <a:ext cx="4887835" cy="446397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highlight>
                  <a:srgbClr val="FFFFFF"/>
                </a:highlight>
                <a:latin typeface="Arial"/>
                <a:ea typeface="Arial"/>
                <a:cs typeface="Arial"/>
                <a:sym typeface="Arial"/>
              </a:rPr>
              <a:t>Brand modernization occurs on a continuum </a:t>
            </a:r>
            <a:r>
              <a:rPr lang="en-US" sz="2400">
                <a:solidFill>
                  <a:schemeClr val="dk1"/>
                </a:solidFill>
                <a:latin typeface="Arial"/>
                <a:ea typeface="Arial"/>
                <a:cs typeface="Arial"/>
                <a:sym typeface="Arial"/>
              </a:rPr>
              <a:t>from gradual evolution to a complete redesign.</a:t>
            </a:r>
            <a:endParaRPr/>
          </a:p>
          <a:p>
            <a:pPr indent="0" lvl="0" marL="0" marR="0" rtl="0" algn="l">
              <a:lnSpc>
                <a:spcPct val="90000"/>
              </a:lnSpc>
              <a:spcBef>
                <a:spcPts val="1000"/>
              </a:spcBef>
              <a:spcAft>
                <a:spcPts val="0"/>
              </a:spcAft>
              <a:buClr>
                <a:schemeClr val="dk1"/>
              </a:buClr>
              <a:buSzPts val="1050"/>
              <a:buFont typeface="Arial"/>
              <a:buNone/>
            </a:pPr>
            <a:r>
              <a:t/>
            </a:r>
            <a:endParaRPr sz="105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Whether the visual identity changes or not, it’s still making a statement </a:t>
            </a:r>
            <a:r>
              <a:rPr lang="en-US" sz="2400">
                <a:solidFill>
                  <a:schemeClr val="dk1"/>
                </a:solidFill>
                <a:latin typeface="Arial"/>
                <a:ea typeface="Arial"/>
                <a:cs typeface="Arial"/>
                <a:sym typeface="Arial"/>
              </a:rPr>
              <a:t>– intentional or not. </a:t>
            </a:r>
            <a:endParaRPr/>
          </a:p>
          <a:p>
            <a:pPr indent="0" lvl="0" marL="0" marR="0" rtl="0" algn="l">
              <a:lnSpc>
                <a:spcPct val="90000"/>
              </a:lnSpc>
              <a:spcBef>
                <a:spcPts val="1000"/>
              </a:spcBef>
              <a:spcAft>
                <a:spcPts val="0"/>
              </a:spcAft>
              <a:buClr>
                <a:schemeClr val="dk1"/>
              </a:buClr>
              <a:buSzPts val="1050"/>
              <a:buFont typeface="Arial"/>
              <a:buNone/>
            </a:pPr>
            <a:r>
              <a:t/>
            </a:r>
            <a:endParaRPr sz="105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The objective is to keep the logo aligned with desired reaction not the default perception.</a:t>
            </a:r>
            <a:endParaRPr/>
          </a:p>
        </p:txBody>
      </p:sp>
      <p:pic>
        <p:nvPicPr>
          <p:cNvPr descr="A picture containing dark, black&#10;&#10;Description automatically generated" id="792" name="Google Shape;792;p26"/>
          <p:cNvPicPr preferRelativeResize="0"/>
          <p:nvPr/>
        </p:nvPicPr>
        <p:blipFill rotWithShape="1">
          <a:blip r:embed="rId3">
            <a:alphaModFix/>
          </a:blip>
          <a:srcRect b="33105" l="0" r="0" t="0"/>
          <a:stretch/>
        </p:blipFill>
        <p:spPr>
          <a:xfrm>
            <a:off x="2986405" y="1743409"/>
            <a:ext cx="1656328" cy="830997"/>
          </a:xfrm>
          <a:prstGeom prst="rect">
            <a:avLst/>
          </a:prstGeom>
          <a:noFill/>
          <a:ln>
            <a:noFill/>
          </a:ln>
        </p:spPr>
      </p:pic>
      <p:sp>
        <p:nvSpPr>
          <p:cNvPr id="793" name="Google Shape;793;p2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2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0" name="Google Shape;800;p27"/>
          <p:cNvSpPr txBox="1"/>
          <p:nvPr>
            <p:ph type="title"/>
          </p:nvPr>
        </p:nvSpPr>
        <p:spPr>
          <a:xfrm>
            <a:off x="972766" y="167158"/>
            <a:ext cx="1038103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Refresh Continuum</a:t>
            </a:r>
            <a:endParaRPr/>
          </a:p>
        </p:txBody>
      </p:sp>
      <p:sp>
        <p:nvSpPr>
          <p:cNvPr id="801" name="Google Shape;801;p27"/>
          <p:cNvSpPr txBox="1"/>
          <p:nvPr/>
        </p:nvSpPr>
        <p:spPr>
          <a:xfrm>
            <a:off x="1803401" y="1813865"/>
            <a:ext cx="33401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2010                            2011</a:t>
            </a:r>
            <a:endParaRPr/>
          </a:p>
        </p:txBody>
      </p:sp>
      <p:sp>
        <p:nvSpPr>
          <p:cNvPr id="802" name="Google Shape;802;p27"/>
          <p:cNvSpPr txBox="1"/>
          <p:nvPr/>
        </p:nvSpPr>
        <p:spPr>
          <a:xfrm>
            <a:off x="7603023" y="1826565"/>
            <a:ext cx="30297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1976                           1977</a:t>
            </a:r>
            <a:endParaRPr/>
          </a:p>
        </p:txBody>
      </p:sp>
      <p:sp>
        <p:nvSpPr>
          <p:cNvPr id="803" name="Google Shape;803;p27"/>
          <p:cNvSpPr txBox="1"/>
          <p:nvPr/>
        </p:nvSpPr>
        <p:spPr>
          <a:xfrm>
            <a:off x="1006983" y="4392373"/>
            <a:ext cx="497271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highlight>
                  <a:srgbClr val="FFFF00"/>
                </a:highlight>
                <a:latin typeface="Arial"/>
                <a:ea typeface="Arial"/>
                <a:cs typeface="Arial"/>
                <a:sym typeface="Arial"/>
              </a:rPr>
              <a:t>Subtle logo changes that evolve organically </a:t>
            </a:r>
            <a:r>
              <a:rPr lang="en-US" sz="1600">
                <a:solidFill>
                  <a:schemeClr val="dk1"/>
                </a:solidFill>
                <a:latin typeface="Arial"/>
                <a:ea typeface="Arial"/>
                <a:cs typeface="Arial"/>
                <a:sym typeface="Arial"/>
              </a:rPr>
              <a:t>tend </a:t>
            </a:r>
            <a:r>
              <a:rPr b="1" lang="en-US" sz="1600">
                <a:solidFill>
                  <a:schemeClr val="dk1"/>
                </a:solidFill>
                <a:highlight>
                  <a:srgbClr val="FFFF00"/>
                </a:highlight>
                <a:latin typeface="Arial"/>
                <a:ea typeface="Arial"/>
                <a:cs typeface="Arial"/>
                <a:sym typeface="Arial"/>
              </a:rPr>
              <a:t>to</a:t>
            </a:r>
            <a:r>
              <a:rPr lang="en-US" sz="1600">
                <a:solidFill>
                  <a:schemeClr val="dk1"/>
                </a:solidFill>
                <a:highlight>
                  <a:srgbClr val="FFFF00"/>
                </a:highlight>
                <a:latin typeface="Arial"/>
                <a:ea typeface="Arial"/>
                <a:cs typeface="Arial"/>
                <a:sym typeface="Arial"/>
              </a:rPr>
              <a:t> </a:t>
            </a:r>
            <a:r>
              <a:rPr b="1" lang="en-US" sz="1600">
                <a:solidFill>
                  <a:schemeClr val="dk1"/>
                </a:solidFill>
                <a:highlight>
                  <a:srgbClr val="FFFF00"/>
                </a:highlight>
                <a:latin typeface="Arial"/>
                <a:ea typeface="Arial"/>
                <a:cs typeface="Arial"/>
                <a:sym typeface="Arial"/>
              </a:rPr>
              <a:t>convey consistency </a:t>
            </a:r>
            <a:r>
              <a:rPr lang="en-US" sz="1600">
                <a:solidFill>
                  <a:schemeClr val="dk1"/>
                </a:solidFill>
                <a:latin typeface="Arial"/>
                <a:ea typeface="Arial"/>
                <a:cs typeface="Arial"/>
                <a:sym typeface="Arial"/>
              </a:rPr>
              <a:t>and quality that consumers demand in specific products and services categories. Organic logos </a:t>
            </a:r>
            <a:r>
              <a:rPr b="1" lang="en-US" sz="1600">
                <a:solidFill>
                  <a:schemeClr val="dk1"/>
                </a:solidFill>
                <a:highlight>
                  <a:srgbClr val="FFFF00"/>
                </a:highlight>
                <a:latin typeface="Arial"/>
                <a:ea typeface="Arial"/>
                <a:cs typeface="Arial"/>
                <a:sym typeface="Arial"/>
              </a:rPr>
              <a:t>refresh more frequently</a:t>
            </a:r>
            <a:r>
              <a:rPr b="1" lang="en-US" sz="1600">
                <a:solidFill>
                  <a:schemeClr val="dk1"/>
                </a:solidFill>
                <a:latin typeface="Arial"/>
                <a:ea typeface="Arial"/>
                <a:cs typeface="Arial"/>
                <a:sym typeface="Arial"/>
              </a:rPr>
              <a:t>.</a:t>
            </a:r>
            <a:endParaRPr/>
          </a:p>
        </p:txBody>
      </p:sp>
      <p:sp>
        <p:nvSpPr>
          <p:cNvPr id="804" name="Google Shape;804;p27"/>
          <p:cNvSpPr txBox="1"/>
          <p:nvPr/>
        </p:nvSpPr>
        <p:spPr>
          <a:xfrm>
            <a:off x="7073387" y="4427587"/>
            <a:ext cx="442109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highlight>
                  <a:srgbClr val="FFFF00"/>
                </a:highlight>
                <a:latin typeface="Arial"/>
                <a:ea typeface="Arial"/>
                <a:cs typeface="Arial"/>
                <a:sym typeface="Arial"/>
              </a:rPr>
              <a:t>Dramatic logo redesigns reflect boldness, innovation, or positive change</a:t>
            </a:r>
            <a:r>
              <a:rPr lang="en-US" sz="1600">
                <a:solidFill>
                  <a:schemeClr val="dk1"/>
                </a:solidFill>
                <a:highlight>
                  <a:srgbClr val="FFFF00"/>
                </a:highlight>
                <a:latin typeface="Arial"/>
                <a:ea typeface="Arial"/>
                <a:cs typeface="Arial"/>
                <a:sym typeface="Arial"/>
              </a:rPr>
              <a:t> </a:t>
            </a:r>
            <a:r>
              <a:rPr lang="en-US" sz="1600">
                <a:solidFill>
                  <a:schemeClr val="dk1"/>
                </a:solidFill>
                <a:latin typeface="Arial"/>
                <a:ea typeface="Arial"/>
                <a:cs typeface="Arial"/>
                <a:sym typeface="Arial"/>
              </a:rPr>
              <a:t>that consumers expect in specific categories. This </a:t>
            </a:r>
            <a:r>
              <a:rPr b="1" lang="en-US" sz="1600">
                <a:solidFill>
                  <a:schemeClr val="dk1"/>
                </a:solidFill>
                <a:highlight>
                  <a:srgbClr val="FFFF00"/>
                </a:highlight>
                <a:latin typeface="Arial"/>
                <a:ea typeface="Arial"/>
                <a:cs typeface="Arial"/>
                <a:sym typeface="Arial"/>
              </a:rPr>
              <a:t>is more of a brand revolution </a:t>
            </a:r>
            <a:r>
              <a:rPr lang="en-US" sz="1600">
                <a:solidFill>
                  <a:schemeClr val="dk1"/>
                </a:solidFill>
                <a:latin typeface="Arial"/>
                <a:ea typeface="Arial"/>
                <a:cs typeface="Arial"/>
                <a:sym typeface="Arial"/>
              </a:rPr>
              <a:t>than evolution.</a:t>
            </a:r>
            <a:endParaRPr/>
          </a:p>
        </p:txBody>
      </p:sp>
      <p:pic>
        <p:nvPicPr>
          <p:cNvPr descr="13 Top Coffee Food Brands and Their Logos in 2020 | Starbucks coffee, Starbucks  logo, Starbucks" id="805" name="Google Shape;805;p27"/>
          <p:cNvPicPr preferRelativeResize="0"/>
          <p:nvPr/>
        </p:nvPicPr>
        <p:blipFill rotWithShape="1">
          <a:blip r:embed="rId3">
            <a:alphaModFix/>
          </a:blip>
          <a:srcRect b="0" l="0" r="0" t="0"/>
          <a:stretch/>
        </p:blipFill>
        <p:spPr>
          <a:xfrm>
            <a:off x="1193133" y="2342553"/>
            <a:ext cx="1826526" cy="1856967"/>
          </a:xfrm>
          <a:prstGeom prst="rect">
            <a:avLst/>
          </a:prstGeom>
          <a:noFill/>
          <a:ln>
            <a:noFill/>
          </a:ln>
        </p:spPr>
      </p:pic>
      <p:pic>
        <p:nvPicPr>
          <p:cNvPr descr="Last-Minute DIY Halloween Costume – Starbucks Cup! | Starbucks logo,  Starbucks costume, Starbucks" id="806" name="Google Shape;806;p27"/>
          <p:cNvPicPr preferRelativeResize="0"/>
          <p:nvPr/>
        </p:nvPicPr>
        <p:blipFill rotWithShape="1">
          <a:blip r:embed="rId4">
            <a:alphaModFix/>
          </a:blip>
          <a:srcRect b="22807" l="0" r="0" t="6667"/>
          <a:stretch/>
        </p:blipFill>
        <p:spPr>
          <a:xfrm>
            <a:off x="3392905" y="2376582"/>
            <a:ext cx="1997861" cy="1822442"/>
          </a:xfrm>
          <a:prstGeom prst="rect">
            <a:avLst/>
          </a:prstGeom>
          <a:noFill/>
          <a:ln>
            <a:noFill/>
          </a:ln>
        </p:spPr>
      </p:pic>
      <p:pic>
        <p:nvPicPr>
          <p:cNvPr descr="Apple – Logos Download" id="807" name="Google Shape;807;p27"/>
          <p:cNvPicPr preferRelativeResize="0"/>
          <p:nvPr/>
        </p:nvPicPr>
        <p:blipFill rotWithShape="1">
          <a:blip r:embed="rId5">
            <a:alphaModFix/>
          </a:blip>
          <a:srcRect b="0" l="0" r="0" t="0"/>
          <a:stretch/>
        </p:blipFill>
        <p:spPr>
          <a:xfrm>
            <a:off x="9348280" y="2285998"/>
            <a:ext cx="1552334" cy="1879541"/>
          </a:xfrm>
          <a:prstGeom prst="rect">
            <a:avLst/>
          </a:prstGeom>
          <a:noFill/>
          <a:ln>
            <a:noFill/>
          </a:ln>
        </p:spPr>
      </p:pic>
      <p:pic>
        <p:nvPicPr>
          <p:cNvPr descr="The story behind the Apple logo - Creative Review" id="808" name="Google Shape;808;p27"/>
          <p:cNvPicPr preferRelativeResize="0"/>
          <p:nvPr/>
        </p:nvPicPr>
        <p:blipFill rotWithShape="1">
          <a:blip r:embed="rId6">
            <a:alphaModFix/>
          </a:blip>
          <a:srcRect b="0" l="0" r="0" t="0"/>
          <a:stretch/>
        </p:blipFill>
        <p:spPr>
          <a:xfrm>
            <a:off x="7374957" y="2340295"/>
            <a:ext cx="1311843" cy="1906852"/>
          </a:xfrm>
          <a:prstGeom prst="rect">
            <a:avLst/>
          </a:prstGeom>
          <a:noFill/>
          <a:ln>
            <a:noFill/>
          </a:ln>
        </p:spPr>
      </p:pic>
      <p:sp>
        <p:nvSpPr>
          <p:cNvPr id="809" name="Google Shape;809;p2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28"/>
          <p:cNvSpPr txBox="1"/>
          <p:nvPr>
            <p:ph idx="1" type="body"/>
          </p:nvPr>
        </p:nvSpPr>
        <p:spPr>
          <a:xfrm>
            <a:off x="2767209" y="1806089"/>
            <a:ext cx="6649839" cy="441604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sz="2400"/>
              <a:t>Since 1953, each Corvette redesign      included an identity refresh. </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2400"/>
              <a:buNone/>
            </a:pPr>
            <a:r>
              <a:t/>
            </a:r>
            <a:endParaRPr sz="2400"/>
          </a:p>
          <a:p>
            <a:pPr indent="0" lvl="0" marL="0" rtl="0" algn="ctr">
              <a:lnSpc>
                <a:spcPct val="90000"/>
              </a:lnSpc>
              <a:spcBef>
                <a:spcPts val="1000"/>
              </a:spcBef>
              <a:spcAft>
                <a:spcPts val="0"/>
              </a:spcAft>
              <a:buClr>
                <a:schemeClr val="dk1"/>
              </a:buClr>
              <a:buSzPts val="2400"/>
              <a:buNone/>
            </a:pPr>
            <a:r>
              <a:rPr lang="en-US" sz="2400"/>
              <a:t>Yet, </a:t>
            </a:r>
            <a:r>
              <a:rPr b="1" lang="en-US" sz="2400">
                <a:highlight>
                  <a:srgbClr val="FFFF00"/>
                </a:highlight>
              </a:rPr>
              <a:t>whether literal or abstract, every badge iteration reflects its heritage</a:t>
            </a:r>
            <a:r>
              <a:rPr b="1" lang="en-US" sz="2400"/>
              <a:t> </a:t>
            </a:r>
            <a:r>
              <a:rPr lang="en-US" sz="2400"/>
              <a:t>of the crossed checkered and bowtie flags with fleur-de-lis.</a:t>
            </a:r>
            <a:endParaRPr/>
          </a:p>
        </p:txBody>
      </p:sp>
      <p:sp>
        <p:nvSpPr>
          <p:cNvPr id="816" name="Google Shape;816;p2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7" name="Google Shape;817;p28"/>
          <p:cNvSpPr txBox="1"/>
          <p:nvPr>
            <p:ph type="title"/>
          </p:nvPr>
        </p:nvSpPr>
        <p:spPr>
          <a:xfrm>
            <a:off x="838199" y="167158"/>
            <a:ext cx="105156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Corvette Case Study</a:t>
            </a:r>
            <a:endParaRPr/>
          </a:p>
        </p:txBody>
      </p:sp>
      <p:cxnSp>
        <p:nvCxnSpPr>
          <p:cNvPr id="818" name="Google Shape;818;p28"/>
          <p:cNvCxnSpPr/>
          <p:nvPr/>
        </p:nvCxnSpPr>
        <p:spPr>
          <a:xfrm>
            <a:off x="1528844" y="3428098"/>
            <a:ext cx="8723714" cy="37440"/>
          </a:xfrm>
          <a:prstGeom prst="straightConnector1">
            <a:avLst/>
          </a:prstGeom>
          <a:noFill/>
          <a:ln cap="flat" cmpd="sng" w="25400">
            <a:solidFill>
              <a:schemeClr val="dk1"/>
            </a:solidFill>
            <a:prstDash val="solid"/>
            <a:miter lim="800000"/>
            <a:headEnd len="med" w="med" type="oval"/>
            <a:tailEnd len="med" w="med" type="oval"/>
          </a:ln>
        </p:spPr>
      </p:cxnSp>
      <p:pic>
        <p:nvPicPr>
          <p:cNvPr id="819" name="Google Shape;819;p28"/>
          <p:cNvPicPr preferRelativeResize="0"/>
          <p:nvPr/>
        </p:nvPicPr>
        <p:blipFill rotWithShape="1">
          <a:blip r:embed="rId3">
            <a:alphaModFix/>
          </a:blip>
          <a:srcRect b="0" l="0" r="0" t="0"/>
          <a:stretch/>
        </p:blipFill>
        <p:spPr>
          <a:xfrm>
            <a:off x="682825" y="3094703"/>
            <a:ext cx="708837" cy="723894"/>
          </a:xfrm>
          <a:prstGeom prst="rect">
            <a:avLst/>
          </a:prstGeom>
          <a:noFill/>
          <a:ln>
            <a:noFill/>
          </a:ln>
        </p:spPr>
      </p:pic>
      <p:pic>
        <p:nvPicPr>
          <p:cNvPr descr="A picture containing mirror&#10;&#10;Description automatically generated" id="820" name="Google Shape;820;p28"/>
          <p:cNvPicPr preferRelativeResize="0"/>
          <p:nvPr/>
        </p:nvPicPr>
        <p:blipFill rotWithShape="1">
          <a:blip r:embed="rId4">
            <a:alphaModFix/>
          </a:blip>
          <a:srcRect b="5770" l="18248" r="17285" t="10854"/>
          <a:stretch/>
        </p:blipFill>
        <p:spPr>
          <a:xfrm>
            <a:off x="5093222" y="3129870"/>
            <a:ext cx="978984" cy="690896"/>
          </a:xfrm>
          <a:prstGeom prst="rect">
            <a:avLst/>
          </a:prstGeom>
          <a:noFill/>
          <a:ln>
            <a:noFill/>
          </a:ln>
        </p:spPr>
      </p:pic>
      <p:pic>
        <p:nvPicPr>
          <p:cNvPr descr="A picture containing food, game&#10;&#10;Description automatically generated" id="821" name="Google Shape;821;p28"/>
          <p:cNvPicPr preferRelativeResize="0"/>
          <p:nvPr/>
        </p:nvPicPr>
        <p:blipFill rotWithShape="1">
          <a:blip r:embed="rId5">
            <a:alphaModFix/>
          </a:blip>
          <a:srcRect b="0" l="0" r="0" t="0"/>
          <a:stretch/>
        </p:blipFill>
        <p:spPr>
          <a:xfrm>
            <a:off x="10436673" y="3161948"/>
            <a:ext cx="909386" cy="613679"/>
          </a:xfrm>
          <a:prstGeom prst="rect">
            <a:avLst/>
          </a:prstGeom>
          <a:noFill/>
          <a:ln>
            <a:noFill/>
          </a:ln>
        </p:spPr>
      </p:pic>
      <p:sp>
        <p:nvSpPr>
          <p:cNvPr id="822" name="Google Shape;822;p28"/>
          <p:cNvSpPr/>
          <p:nvPr/>
        </p:nvSpPr>
        <p:spPr>
          <a:xfrm>
            <a:off x="8217267" y="3158698"/>
            <a:ext cx="1190869" cy="61367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28"/>
          <p:cNvSpPr/>
          <p:nvPr/>
        </p:nvSpPr>
        <p:spPr>
          <a:xfrm>
            <a:off x="3319348" y="3090362"/>
            <a:ext cx="1228848" cy="66411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28"/>
          <p:cNvSpPr/>
          <p:nvPr/>
        </p:nvSpPr>
        <p:spPr>
          <a:xfrm>
            <a:off x="2011607" y="3047532"/>
            <a:ext cx="909387" cy="66411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able&#10;&#10;Description automatically generated" id="825" name="Google Shape;825;p28"/>
          <p:cNvPicPr preferRelativeResize="0"/>
          <p:nvPr/>
        </p:nvPicPr>
        <p:blipFill rotWithShape="1">
          <a:blip r:embed="rId6">
            <a:alphaModFix/>
          </a:blip>
          <a:srcRect b="22715" l="20620" r="22472" t="39758"/>
          <a:stretch/>
        </p:blipFill>
        <p:spPr>
          <a:xfrm>
            <a:off x="6527050" y="3072966"/>
            <a:ext cx="1241022" cy="818392"/>
          </a:xfrm>
          <a:prstGeom prst="rect">
            <a:avLst/>
          </a:prstGeom>
          <a:noFill/>
          <a:ln>
            <a:noFill/>
          </a:ln>
        </p:spPr>
      </p:pic>
      <p:pic>
        <p:nvPicPr>
          <p:cNvPr descr="A picture containing drawing&#10;&#10;Description automatically generated" id="826" name="Google Shape;826;p28"/>
          <p:cNvPicPr preferRelativeResize="0"/>
          <p:nvPr/>
        </p:nvPicPr>
        <p:blipFill rotWithShape="1">
          <a:blip r:embed="rId7">
            <a:alphaModFix/>
          </a:blip>
          <a:srcRect b="33111" l="24162" r="25890" t="39240"/>
          <a:stretch/>
        </p:blipFill>
        <p:spPr>
          <a:xfrm>
            <a:off x="3403005" y="3244574"/>
            <a:ext cx="1082552" cy="361658"/>
          </a:xfrm>
          <a:prstGeom prst="rect">
            <a:avLst/>
          </a:prstGeom>
          <a:noFill/>
          <a:ln>
            <a:noFill/>
          </a:ln>
        </p:spPr>
      </p:pic>
      <p:pic>
        <p:nvPicPr>
          <p:cNvPr descr="A picture containing dark, black&#10;&#10;Description automatically generated" id="827" name="Google Shape;827;p28"/>
          <p:cNvPicPr preferRelativeResize="0"/>
          <p:nvPr/>
        </p:nvPicPr>
        <p:blipFill rotWithShape="1">
          <a:blip r:embed="rId8">
            <a:alphaModFix/>
          </a:blip>
          <a:srcRect b="33105" l="0" r="0" t="0"/>
          <a:stretch/>
        </p:blipFill>
        <p:spPr>
          <a:xfrm>
            <a:off x="8089553" y="3016907"/>
            <a:ext cx="1445789" cy="725366"/>
          </a:xfrm>
          <a:prstGeom prst="rect">
            <a:avLst/>
          </a:prstGeom>
          <a:noFill/>
          <a:ln>
            <a:noFill/>
          </a:ln>
        </p:spPr>
      </p:pic>
      <p:pic>
        <p:nvPicPr>
          <p:cNvPr descr="Chevrolet Corvette Logo C2" id="828" name="Google Shape;828;p28"/>
          <p:cNvPicPr preferRelativeResize="0"/>
          <p:nvPr/>
        </p:nvPicPr>
        <p:blipFill rotWithShape="1">
          <a:blip r:embed="rId9">
            <a:alphaModFix/>
          </a:blip>
          <a:srcRect b="18232" l="24793" r="23234" t="16007"/>
          <a:stretch/>
        </p:blipFill>
        <p:spPr>
          <a:xfrm>
            <a:off x="2060857" y="2967879"/>
            <a:ext cx="810889" cy="807647"/>
          </a:xfrm>
          <a:prstGeom prst="flowChartConnector">
            <a:avLst/>
          </a:prstGeom>
          <a:noFill/>
          <a:ln>
            <a:noFill/>
          </a:ln>
        </p:spPr>
      </p:pic>
      <p:sp>
        <p:nvSpPr>
          <p:cNvPr id="829" name="Google Shape;829;p2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29"/>
          <p:cNvSpPr txBox="1"/>
          <p:nvPr>
            <p:ph idx="1" type="body"/>
          </p:nvPr>
        </p:nvSpPr>
        <p:spPr>
          <a:xfrm>
            <a:off x="2793593" y="1669374"/>
            <a:ext cx="4333401" cy="227342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en-US" sz="2400">
                <a:highlight>
                  <a:srgbClr val="FFFF00"/>
                </a:highlight>
              </a:rPr>
              <a:t>In 2000, the Air Force modernized </a:t>
            </a:r>
            <a:r>
              <a:rPr lang="en-US" sz="2400"/>
              <a:t>its visual identity to what is today a more accurate representation of a 21</a:t>
            </a:r>
            <a:r>
              <a:rPr baseline="30000" lang="en-US" sz="2400"/>
              <a:t>st</a:t>
            </a:r>
            <a:r>
              <a:rPr lang="en-US" sz="2400"/>
              <a:t> Century air force </a:t>
            </a:r>
            <a:r>
              <a:rPr b="1" lang="en-US" sz="2400">
                <a:highlight>
                  <a:srgbClr val="FFFF00"/>
                </a:highlight>
              </a:rPr>
              <a:t>advancing into the future</a:t>
            </a:r>
            <a:r>
              <a:rPr lang="en-US" sz="2400"/>
              <a:t>.</a:t>
            </a:r>
            <a:endParaRPr/>
          </a:p>
        </p:txBody>
      </p:sp>
      <p:sp>
        <p:nvSpPr>
          <p:cNvPr id="836" name="Google Shape;836;p2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7" name="Google Shape;837;p29"/>
          <p:cNvSpPr txBox="1"/>
          <p:nvPr>
            <p:ph type="title"/>
          </p:nvPr>
        </p:nvSpPr>
        <p:spPr>
          <a:xfrm>
            <a:off x="860905" y="167158"/>
            <a:ext cx="1049289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USAF Case Study</a:t>
            </a:r>
            <a:endParaRPr/>
          </a:p>
        </p:txBody>
      </p:sp>
      <p:pic>
        <p:nvPicPr>
          <p:cNvPr descr="A close up of a logo&#10;&#10;Description automatically generated" id="838" name="Google Shape;838;p29"/>
          <p:cNvPicPr preferRelativeResize="0"/>
          <p:nvPr/>
        </p:nvPicPr>
        <p:blipFill rotWithShape="1">
          <a:blip r:embed="rId3">
            <a:alphaModFix/>
          </a:blip>
          <a:srcRect b="21841" l="15365" r="16154" t="0"/>
          <a:stretch/>
        </p:blipFill>
        <p:spPr>
          <a:xfrm>
            <a:off x="7404668" y="1787909"/>
            <a:ext cx="2063427" cy="1837507"/>
          </a:xfrm>
          <a:prstGeom prst="rect">
            <a:avLst/>
          </a:prstGeom>
          <a:noFill/>
          <a:ln>
            <a:noFill/>
          </a:ln>
        </p:spPr>
      </p:pic>
      <p:pic>
        <p:nvPicPr>
          <p:cNvPr descr="United States Army Air Forces - Wikipedia" id="839" name="Google Shape;839;p29"/>
          <p:cNvPicPr preferRelativeResize="0"/>
          <p:nvPr/>
        </p:nvPicPr>
        <p:blipFill rotWithShape="1">
          <a:blip r:embed="rId4">
            <a:alphaModFix/>
          </a:blip>
          <a:srcRect b="0" l="0" r="0" t="0"/>
          <a:stretch/>
        </p:blipFill>
        <p:spPr>
          <a:xfrm>
            <a:off x="765867" y="1806091"/>
            <a:ext cx="1727775" cy="1727775"/>
          </a:xfrm>
          <a:prstGeom prst="rect">
            <a:avLst/>
          </a:prstGeom>
          <a:noFill/>
          <a:ln>
            <a:noFill/>
          </a:ln>
        </p:spPr>
      </p:pic>
      <p:pic>
        <p:nvPicPr>
          <p:cNvPr descr="A picture containing drawing&#10;&#10;Description automatically generated" id="840" name="Google Shape;840;p29"/>
          <p:cNvPicPr preferRelativeResize="0"/>
          <p:nvPr/>
        </p:nvPicPr>
        <p:blipFill rotWithShape="1">
          <a:blip r:embed="rId5">
            <a:alphaModFix/>
          </a:blip>
          <a:srcRect b="0" l="0" r="0" t="0"/>
          <a:stretch/>
        </p:blipFill>
        <p:spPr>
          <a:xfrm>
            <a:off x="765867" y="4459570"/>
            <a:ext cx="1730452" cy="1730450"/>
          </a:xfrm>
          <a:prstGeom prst="rect">
            <a:avLst/>
          </a:prstGeom>
          <a:noFill/>
          <a:ln>
            <a:noFill/>
          </a:ln>
        </p:spPr>
      </p:pic>
      <p:sp>
        <p:nvSpPr>
          <p:cNvPr id="841" name="Google Shape;841;p29"/>
          <p:cNvSpPr txBox="1"/>
          <p:nvPr/>
        </p:nvSpPr>
        <p:spPr>
          <a:xfrm>
            <a:off x="2843290" y="4367614"/>
            <a:ext cx="4363218" cy="188843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In 2000, Civil Air Patrol was still</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visually reliving the glory days of the 20</a:t>
            </a:r>
            <a:r>
              <a:rPr baseline="30000" lang="en-US" sz="2400">
                <a:solidFill>
                  <a:schemeClr val="dk1"/>
                </a:solidFill>
                <a:latin typeface="Arial"/>
                <a:ea typeface="Arial"/>
                <a:cs typeface="Arial"/>
                <a:sym typeface="Arial"/>
              </a:rPr>
              <a:t>th</a:t>
            </a:r>
            <a:r>
              <a:rPr lang="en-US" sz="2400">
                <a:solidFill>
                  <a:schemeClr val="dk1"/>
                </a:solidFill>
                <a:latin typeface="Arial"/>
                <a:ea typeface="Arial"/>
                <a:cs typeface="Arial"/>
                <a:sym typeface="Arial"/>
              </a:rPr>
              <a:t> Century, </a:t>
            </a:r>
            <a:r>
              <a:rPr b="1" lang="en-US" sz="2400">
                <a:solidFill>
                  <a:schemeClr val="dk1"/>
                </a:solidFill>
                <a:highlight>
                  <a:srgbClr val="FFFF00"/>
                </a:highlight>
                <a:latin typeface="Arial"/>
                <a:ea typeface="Arial"/>
                <a:cs typeface="Arial"/>
                <a:sym typeface="Arial"/>
              </a:rPr>
              <a:t>mired in the past</a:t>
            </a:r>
            <a:r>
              <a:rPr b="1" lang="en-US" sz="24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as the world around us marches forward. </a:t>
            </a:r>
            <a:endParaRPr sz="2800">
              <a:solidFill>
                <a:schemeClr val="dk1"/>
              </a:solidFill>
              <a:latin typeface="Arial"/>
              <a:ea typeface="Arial"/>
              <a:cs typeface="Arial"/>
              <a:sym typeface="Arial"/>
            </a:endParaRPr>
          </a:p>
        </p:txBody>
      </p:sp>
      <p:sp>
        <p:nvSpPr>
          <p:cNvPr id="842" name="Google Shape;842;p29"/>
          <p:cNvSpPr txBox="1"/>
          <p:nvPr/>
        </p:nvSpPr>
        <p:spPr>
          <a:xfrm>
            <a:off x="539073" y="3729288"/>
            <a:ext cx="216843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Limelight"/>
                <a:ea typeface="Limelight"/>
                <a:cs typeface="Limelight"/>
                <a:sym typeface="Limelight"/>
              </a:rPr>
              <a:t>Circa 1940</a:t>
            </a:r>
            <a:endParaRPr sz="1800">
              <a:solidFill>
                <a:schemeClr val="dk1"/>
              </a:solidFill>
              <a:latin typeface="Limelight"/>
              <a:ea typeface="Limelight"/>
              <a:cs typeface="Limelight"/>
              <a:sym typeface="Limelight"/>
            </a:endParaRPr>
          </a:p>
        </p:txBody>
      </p:sp>
      <p:sp>
        <p:nvSpPr>
          <p:cNvPr id="843" name="Google Shape;843;p29"/>
          <p:cNvSpPr txBox="1"/>
          <p:nvPr/>
        </p:nvSpPr>
        <p:spPr>
          <a:xfrm>
            <a:off x="7326395" y="3842879"/>
            <a:ext cx="2239447"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entury Gothic"/>
                <a:ea typeface="Century Gothic"/>
                <a:cs typeface="Century Gothic"/>
                <a:sym typeface="Century Gothic"/>
              </a:rPr>
              <a:t>Circa 2000</a:t>
            </a:r>
            <a:endParaRPr/>
          </a:p>
        </p:txBody>
      </p:sp>
      <p:pic>
        <p:nvPicPr>
          <p:cNvPr descr="Civil Air Patrol Roundel (Color)" id="844" name="Google Shape;844;p29"/>
          <p:cNvPicPr preferRelativeResize="0"/>
          <p:nvPr/>
        </p:nvPicPr>
        <p:blipFill rotWithShape="1">
          <a:blip r:embed="rId6">
            <a:alphaModFix/>
          </a:blip>
          <a:srcRect b="0" l="0" r="0" t="0"/>
          <a:stretch/>
        </p:blipFill>
        <p:spPr>
          <a:xfrm>
            <a:off x="7573338" y="4375437"/>
            <a:ext cx="1810400" cy="1852862"/>
          </a:xfrm>
          <a:prstGeom prst="rect">
            <a:avLst/>
          </a:prstGeom>
          <a:noFill/>
          <a:ln>
            <a:noFill/>
          </a:ln>
        </p:spPr>
      </p:pic>
      <p:pic>
        <p:nvPicPr>
          <p:cNvPr descr="A picture containing drawing&#10;&#10;Description automatically generated" id="845" name="Google Shape;845;p29"/>
          <p:cNvPicPr preferRelativeResize="0"/>
          <p:nvPr/>
        </p:nvPicPr>
        <p:blipFill rotWithShape="1">
          <a:blip r:embed="rId7">
            <a:alphaModFix amt="50000"/>
          </a:blip>
          <a:srcRect b="0" l="0" r="0" t="0"/>
          <a:stretch/>
        </p:blipFill>
        <p:spPr>
          <a:xfrm rot="10800000">
            <a:off x="7435290" y="1473225"/>
            <a:ext cx="2007671" cy="2736382"/>
          </a:xfrm>
          <a:prstGeom prst="rect">
            <a:avLst/>
          </a:prstGeom>
          <a:noFill/>
          <a:ln>
            <a:noFill/>
          </a:ln>
        </p:spPr>
      </p:pic>
      <p:pic>
        <p:nvPicPr>
          <p:cNvPr descr="Logo, company name&#10;&#10;Description automatically generated" id="846" name="Google Shape;846;p29"/>
          <p:cNvPicPr preferRelativeResize="0"/>
          <p:nvPr/>
        </p:nvPicPr>
        <p:blipFill rotWithShape="1">
          <a:blip r:embed="rId8">
            <a:alphaModFix/>
          </a:blip>
          <a:srcRect b="10012" l="0" r="0" t="0"/>
          <a:stretch/>
        </p:blipFill>
        <p:spPr>
          <a:xfrm>
            <a:off x="10027352" y="4671762"/>
            <a:ext cx="1640721" cy="1476442"/>
          </a:xfrm>
          <a:prstGeom prst="rect">
            <a:avLst/>
          </a:prstGeom>
          <a:noFill/>
          <a:ln>
            <a:noFill/>
          </a:ln>
        </p:spPr>
      </p:pic>
      <p:sp>
        <p:nvSpPr>
          <p:cNvPr id="847" name="Google Shape;847;p29"/>
          <p:cNvSpPr txBox="1"/>
          <p:nvPr/>
        </p:nvSpPr>
        <p:spPr>
          <a:xfrm>
            <a:off x="9732065" y="3836253"/>
            <a:ext cx="2239447"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200">
                <a:solidFill>
                  <a:schemeClr val="dk1"/>
                </a:solidFill>
                <a:latin typeface="Century Gothic"/>
                <a:ea typeface="Century Gothic"/>
                <a:cs typeface="Century Gothic"/>
                <a:sym typeface="Century Gothic"/>
              </a:rPr>
              <a:t>Today</a:t>
            </a:r>
            <a:endParaRPr/>
          </a:p>
        </p:txBody>
      </p:sp>
      <p:pic>
        <p:nvPicPr>
          <p:cNvPr descr="A close up of a logo&#10;&#10;Description automatically generated" id="848" name="Google Shape;848;p29"/>
          <p:cNvPicPr preferRelativeResize="0"/>
          <p:nvPr/>
        </p:nvPicPr>
        <p:blipFill rotWithShape="1">
          <a:blip r:embed="rId3">
            <a:alphaModFix/>
          </a:blip>
          <a:srcRect b="21841" l="15365" r="16154" t="0"/>
          <a:stretch/>
        </p:blipFill>
        <p:spPr>
          <a:xfrm>
            <a:off x="9808404" y="1815618"/>
            <a:ext cx="2063427" cy="1837507"/>
          </a:xfrm>
          <a:prstGeom prst="rect">
            <a:avLst/>
          </a:prstGeom>
          <a:noFill/>
          <a:ln>
            <a:noFill/>
          </a:ln>
        </p:spPr>
      </p:pic>
      <p:sp>
        <p:nvSpPr>
          <p:cNvPr id="849" name="Google Shape;849;p2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cxnSp>
        <p:nvCxnSpPr>
          <p:cNvPr id="850" name="Google Shape;850;p29"/>
          <p:cNvCxnSpPr/>
          <p:nvPr/>
        </p:nvCxnSpPr>
        <p:spPr>
          <a:xfrm>
            <a:off x="9665963" y="2060153"/>
            <a:ext cx="0" cy="3955055"/>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845"/>
                                        </p:tgtEl>
                                        <p:attrNameLst>
                                          <p:attrName>style.visibility</p:attrName>
                                        </p:attrNameLst>
                                      </p:cBhvr>
                                      <p:to>
                                        <p:strVal val="visible"/>
                                      </p:to>
                                    </p:set>
                                    <p:anim calcmode="lin" valueType="num">
                                      <p:cBhvr additive="base">
                                        <p:cTn dur="1000"/>
                                        <p:tgtEl>
                                          <p:spTgt spid="8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3"/>
          <p:cNvSpPr txBox="1"/>
          <p:nvPr>
            <p:ph idx="1" type="body"/>
          </p:nvPr>
        </p:nvSpPr>
        <p:spPr>
          <a:xfrm>
            <a:off x="3813069" y="2023160"/>
            <a:ext cx="4565861" cy="33721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Civil Air Patrol </a:t>
            </a:r>
            <a:r>
              <a:rPr lang="en-US" sz="2400">
                <a:highlight>
                  <a:srgbClr val="FFFFFF"/>
                </a:highlight>
              </a:rPr>
              <a:t>has a bold </a:t>
            </a:r>
            <a:r>
              <a:rPr b="1" lang="en-US" sz="2400">
                <a:highlight>
                  <a:srgbClr val="FFFF00"/>
                </a:highlight>
              </a:rPr>
              <a:t>new Mission Statement and</a:t>
            </a:r>
            <a:r>
              <a:rPr b="1" lang="en-US" sz="2400">
                <a:highlight>
                  <a:srgbClr val="FFFFFF"/>
                </a:highlight>
              </a:rPr>
              <a:t> </a:t>
            </a:r>
            <a:r>
              <a:rPr lang="en-US" sz="2400">
                <a:highlight>
                  <a:srgbClr val="FFFFFF"/>
                </a:highlight>
              </a:rPr>
              <a:t>a comprehensive </a:t>
            </a:r>
            <a:r>
              <a:rPr b="1" lang="en-US" sz="2400">
                <a:highlight>
                  <a:srgbClr val="FFFF00"/>
                </a:highlight>
              </a:rPr>
              <a:t>Strategic Plan married to a mid-20</a:t>
            </a:r>
            <a:r>
              <a:rPr b="1" baseline="30000" lang="en-US" sz="2400">
                <a:highlight>
                  <a:srgbClr val="FFFF00"/>
                </a:highlight>
              </a:rPr>
              <a:t>th</a:t>
            </a:r>
            <a:r>
              <a:rPr b="1" lang="en-US" sz="2400">
                <a:highlight>
                  <a:srgbClr val="FFFF00"/>
                </a:highlight>
              </a:rPr>
              <a:t> century identity</a:t>
            </a:r>
            <a:r>
              <a:rPr lang="en-US" sz="2400"/>
              <a:t>. </a:t>
            </a:r>
            <a:endParaRPr/>
          </a:p>
          <a:p>
            <a:pPr indent="-152400" lvl="0" marL="228600" rtl="0" algn="l">
              <a:lnSpc>
                <a:spcPct val="90000"/>
              </a:lnSpc>
              <a:spcBef>
                <a:spcPts val="1000"/>
              </a:spcBef>
              <a:spcAft>
                <a:spcPts val="0"/>
              </a:spcAft>
              <a:buClr>
                <a:schemeClr val="dk1"/>
              </a:buClr>
              <a:buSzPts val="1200"/>
              <a:buNone/>
            </a:pPr>
            <a:r>
              <a:t/>
            </a:r>
            <a:endParaRPr sz="1200"/>
          </a:p>
          <a:p>
            <a:pPr indent="0" lvl="0" marL="0" rtl="0" algn="l">
              <a:lnSpc>
                <a:spcPct val="90000"/>
              </a:lnSpc>
              <a:spcBef>
                <a:spcPts val="1000"/>
              </a:spcBef>
              <a:spcAft>
                <a:spcPts val="0"/>
              </a:spcAft>
              <a:buClr>
                <a:schemeClr val="dk1"/>
              </a:buClr>
              <a:buSzPts val="2400"/>
              <a:buNone/>
            </a:pPr>
            <a:r>
              <a:rPr lang="en-US" sz="2400"/>
              <a:t>This brand disconnect links Civil Air Patrol to something </a:t>
            </a:r>
            <a:r>
              <a:rPr b="1" lang="en-US" sz="2400">
                <a:highlight>
                  <a:srgbClr val="FFFF00"/>
                </a:highlight>
              </a:rPr>
              <a:t>that hasn't existed in more than 40 years</a:t>
            </a:r>
            <a:r>
              <a:rPr b="1" lang="en-US" sz="2400"/>
              <a:t> </a:t>
            </a:r>
            <a:r>
              <a:rPr lang="en-US" sz="2400"/>
              <a:t>– Civil Defense.</a:t>
            </a:r>
            <a:endParaRPr/>
          </a:p>
          <a:p>
            <a:pPr indent="0" lvl="0" marL="0" rtl="0" algn="l">
              <a:lnSpc>
                <a:spcPct val="90000"/>
              </a:lnSpc>
              <a:spcBef>
                <a:spcPts val="1000"/>
              </a:spcBef>
              <a:spcAft>
                <a:spcPts val="0"/>
              </a:spcAft>
              <a:buClr>
                <a:schemeClr val="dk1"/>
              </a:buClr>
              <a:buSzPts val="1400"/>
              <a:buNone/>
            </a:pPr>
            <a:r>
              <a:t/>
            </a:r>
            <a:endParaRPr b="1" sz="1400"/>
          </a:p>
        </p:txBody>
      </p:sp>
      <p:sp>
        <p:nvSpPr>
          <p:cNvPr id="90" name="Google Shape;90;p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 name="Google Shape;91;p3"/>
          <p:cNvSpPr txBox="1"/>
          <p:nvPr>
            <p:ph type="title"/>
          </p:nvPr>
        </p:nvSpPr>
        <p:spPr>
          <a:xfrm>
            <a:off x="838199" y="167158"/>
            <a:ext cx="105156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Current State</a:t>
            </a:r>
            <a:endParaRPr/>
          </a:p>
        </p:txBody>
      </p:sp>
      <p:sp>
        <p:nvSpPr>
          <p:cNvPr id="92" name="Google Shape;92;p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US" sz="1200" u="none" cap="none" strike="noStrike">
                <a:solidFill>
                  <a:srgbClr val="AEABAB"/>
                </a:solidFill>
                <a:latin typeface="Arial"/>
                <a:ea typeface="Arial"/>
                <a:cs typeface="Arial"/>
                <a:sym typeface="Arial"/>
              </a:rPr>
              <a:t>Volunteers serving America’s communities, saving lives, and shaping futures.</a:t>
            </a:r>
            <a:endParaRPr/>
          </a:p>
        </p:txBody>
      </p:sp>
      <p:pic>
        <p:nvPicPr>
          <p:cNvPr descr="Picture" id="93" name="Google Shape;93;p3"/>
          <p:cNvPicPr preferRelativeResize="0"/>
          <p:nvPr/>
        </p:nvPicPr>
        <p:blipFill rotWithShape="1">
          <a:blip r:embed="rId3">
            <a:alphaModFix/>
          </a:blip>
          <a:srcRect b="0" l="0" r="0" t="0"/>
          <a:stretch/>
        </p:blipFill>
        <p:spPr>
          <a:xfrm>
            <a:off x="10070518" y="1217869"/>
            <a:ext cx="1392348" cy="2102847"/>
          </a:xfrm>
          <a:prstGeom prst="rect">
            <a:avLst/>
          </a:prstGeom>
          <a:noFill/>
          <a:ln>
            <a:noFill/>
          </a:ln>
        </p:spPr>
      </p:pic>
      <p:sp>
        <p:nvSpPr>
          <p:cNvPr descr="Picture" id="94" name="Google Shape;94;p3"/>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icture" id="95" name="Google Shape;95;p3"/>
          <p:cNvSpPr/>
          <p:nvPr/>
        </p:nvSpPr>
        <p:spPr>
          <a:xfrm>
            <a:off x="8705725" y="3320716"/>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Serving YOU in time of Emergency Original Civil Defense Poster | David  Pollack Vintage Posters" id="96" name="Google Shape;96;p3"/>
          <p:cNvPicPr preferRelativeResize="0"/>
          <p:nvPr/>
        </p:nvPicPr>
        <p:blipFill rotWithShape="1">
          <a:blip r:embed="rId4">
            <a:alphaModFix/>
          </a:blip>
          <a:srcRect b="4614" l="1943" r="2074" t="2096"/>
          <a:stretch/>
        </p:blipFill>
        <p:spPr>
          <a:xfrm>
            <a:off x="8654428" y="2514602"/>
            <a:ext cx="1807596" cy="2235556"/>
          </a:xfrm>
          <a:prstGeom prst="rect">
            <a:avLst/>
          </a:prstGeom>
          <a:noFill/>
          <a:ln>
            <a:noFill/>
          </a:ln>
        </p:spPr>
      </p:pic>
      <p:pic>
        <p:nvPicPr>
          <p:cNvPr descr="r/PropagandaPosters - Mr. Civil Defense Tells About Natural Disasters! (Cold War)" id="97" name="Google Shape;97;p3"/>
          <p:cNvPicPr preferRelativeResize="0"/>
          <p:nvPr/>
        </p:nvPicPr>
        <p:blipFill rotWithShape="1">
          <a:blip r:embed="rId5">
            <a:alphaModFix/>
          </a:blip>
          <a:srcRect b="3122" l="2688" r="2785" t="3585"/>
          <a:stretch/>
        </p:blipFill>
        <p:spPr>
          <a:xfrm>
            <a:off x="9661615" y="4037701"/>
            <a:ext cx="1409745" cy="2136720"/>
          </a:xfrm>
          <a:prstGeom prst="rect">
            <a:avLst/>
          </a:prstGeom>
          <a:noFill/>
          <a:ln>
            <a:noFill/>
          </a:ln>
        </p:spPr>
      </p:pic>
      <p:pic>
        <p:nvPicPr>
          <p:cNvPr id="98" name="Google Shape;98;p3"/>
          <p:cNvPicPr preferRelativeResize="0"/>
          <p:nvPr/>
        </p:nvPicPr>
        <p:blipFill rotWithShape="1">
          <a:blip r:embed="rId6">
            <a:alphaModFix/>
          </a:blip>
          <a:srcRect b="0" l="963" r="0" t="0"/>
          <a:stretch/>
        </p:blipFill>
        <p:spPr>
          <a:xfrm>
            <a:off x="1120640" y="2023160"/>
            <a:ext cx="2365634" cy="3372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5000"/>
                                  </p:stCondLst>
                                  <p:childTnLst>
                                    <p:set>
                                      <p:cBhvr>
                                        <p:cTn dur="1" fill="hold">
                                          <p:stCondLst>
                                            <p:cond delay="0"/>
                                          </p:stCondLst>
                                        </p:cTn>
                                        <p:tgtEl>
                                          <p:spTgt spid="9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000"/>
                                  </p:stCondLst>
                                  <p:childTnLst>
                                    <p:set>
                                      <p:cBhvr>
                                        <p:cTn dur="1" fill="hold">
                                          <p:stCondLst>
                                            <p:cond delay="0"/>
                                          </p:stCondLst>
                                        </p:cTn>
                                        <p:tgtEl>
                                          <p:spTgt spid="96"/>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2000"/>
                                  </p:stCondLst>
                                  <p:childTnLst>
                                    <p:set>
                                      <p:cBhvr>
                                        <p:cTn dur="1" fill="hold">
                                          <p:stCondLst>
                                            <p:cond delay="0"/>
                                          </p:stCondLst>
                                        </p:cTn>
                                        <p:tgtEl>
                                          <p:spTgt spid="97"/>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00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30"/>
          <p:cNvSpPr txBox="1"/>
          <p:nvPr>
            <p:ph idx="1" type="body"/>
          </p:nvPr>
        </p:nvSpPr>
        <p:spPr>
          <a:xfrm>
            <a:off x="4812149" y="2170794"/>
            <a:ext cx="5257800" cy="36665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Retains heritage </a:t>
            </a:r>
            <a:r>
              <a:rPr lang="en-US" sz="1600">
                <a:solidFill>
                  <a:srgbClr val="BFBFBF"/>
                </a:solidFill>
              </a:rPr>
              <a:t>(star and globe)</a:t>
            </a:r>
            <a:endParaRPr/>
          </a:p>
          <a:p>
            <a:pPr indent="0" lvl="0" marL="0" rtl="0" algn="l">
              <a:lnSpc>
                <a:spcPct val="90000"/>
              </a:lnSpc>
              <a:spcBef>
                <a:spcPts val="1000"/>
              </a:spcBef>
              <a:spcAft>
                <a:spcPts val="0"/>
              </a:spcAft>
              <a:buClr>
                <a:schemeClr val="dk1"/>
              </a:buClr>
              <a:buSzPts val="2400"/>
              <a:buNone/>
            </a:pPr>
            <a:r>
              <a:rPr lang="en-US" sz="2400"/>
              <a:t>Simplified design </a:t>
            </a:r>
            <a:r>
              <a:rPr lang="en-US" sz="1600">
                <a:solidFill>
                  <a:srgbClr val="BFBFBF"/>
                </a:solidFill>
              </a:rPr>
              <a:t>(one color)</a:t>
            </a:r>
            <a:endParaRPr sz="1600"/>
          </a:p>
          <a:p>
            <a:pPr indent="0" lvl="0" marL="0" rtl="0" algn="l">
              <a:lnSpc>
                <a:spcPct val="90000"/>
              </a:lnSpc>
              <a:spcBef>
                <a:spcPts val="1000"/>
              </a:spcBef>
              <a:spcAft>
                <a:spcPts val="0"/>
              </a:spcAft>
              <a:buClr>
                <a:schemeClr val="dk1"/>
              </a:buClr>
              <a:buSzPts val="2400"/>
              <a:buNone/>
            </a:pPr>
            <a:r>
              <a:rPr lang="en-US" sz="2400"/>
              <a:t>Increased flexibility </a:t>
            </a:r>
            <a:r>
              <a:rPr lang="en-US" sz="1600">
                <a:solidFill>
                  <a:srgbClr val="BFBFBF"/>
                </a:solidFill>
              </a:rPr>
              <a:t>(no container)</a:t>
            </a:r>
            <a:endParaRPr/>
          </a:p>
          <a:p>
            <a:pPr indent="0" lvl="0" marL="0" rtl="0" algn="l">
              <a:lnSpc>
                <a:spcPct val="90000"/>
              </a:lnSpc>
              <a:spcBef>
                <a:spcPts val="1000"/>
              </a:spcBef>
              <a:spcAft>
                <a:spcPts val="0"/>
              </a:spcAft>
              <a:buClr>
                <a:schemeClr val="dk1"/>
              </a:buClr>
              <a:buSzPts val="2400"/>
              <a:buNone/>
            </a:pPr>
            <a:r>
              <a:rPr lang="en-US" sz="2400"/>
              <a:t>More modern than retro</a:t>
            </a:r>
            <a:endParaRPr/>
          </a:p>
          <a:p>
            <a:pPr indent="0" lvl="0" marL="0" rtl="0" algn="l">
              <a:lnSpc>
                <a:spcPct val="90000"/>
              </a:lnSpc>
              <a:spcBef>
                <a:spcPts val="1000"/>
              </a:spcBef>
              <a:spcAft>
                <a:spcPts val="0"/>
              </a:spcAft>
              <a:buClr>
                <a:schemeClr val="dk1"/>
              </a:buClr>
              <a:buSzPts val="2400"/>
              <a:buNone/>
            </a:pPr>
            <a:r>
              <a:rPr lang="en-US" sz="2400"/>
              <a:t>Enhanced visual appeal</a:t>
            </a:r>
            <a:endParaRPr/>
          </a:p>
          <a:p>
            <a:pPr indent="0" lvl="0" marL="0" rtl="0" algn="l">
              <a:lnSpc>
                <a:spcPct val="90000"/>
              </a:lnSpc>
              <a:spcBef>
                <a:spcPts val="1000"/>
              </a:spcBef>
              <a:spcAft>
                <a:spcPts val="0"/>
              </a:spcAft>
              <a:buClr>
                <a:schemeClr val="dk1"/>
              </a:buClr>
              <a:buSzPts val="2400"/>
              <a:buNone/>
            </a:pPr>
            <a:r>
              <a:rPr lang="en-US" sz="2400"/>
              <a:t>Modern design aesthetic</a:t>
            </a:r>
            <a:endParaRPr/>
          </a:p>
          <a:p>
            <a:pPr indent="0" lvl="0" marL="0" rtl="0" algn="l">
              <a:lnSpc>
                <a:spcPct val="90000"/>
              </a:lnSpc>
              <a:spcBef>
                <a:spcPts val="1000"/>
              </a:spcBef>
              <a:spcAft>
                <a:spcPts val="0"/>
              </a:spcAft>
              <a:buClr>
                <a:schemeClr val="dk1"/>
              </a:buClr>
              <a:buSzPts val="2400"/>
              <a:buNone/>
            </a:pPr>
            <a:r>
              <a:rPr lang="en-US" sz="2400"/>
              <a:t>More closely represents today’s organization than yesterday</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sz="2400"/>
          </a:p>
        </p:txBody>
      </p:sp>
      <p:sp>
        <p:nvSpPr>
          <p:cNvPr id="857" name="Google Shape;857;p3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58" name="Google Shape;858;p30"/>
          <p:cNvSpPr txBox="1"/>
          <p:nvPr>
            <p:ph type="title"/>
          </p:nvPr>
        </p:nvSpPr>
        <p:spPr>
          <a:xfrm>
            <a:off x="845940" y="167158"/>
            <a:ext cx="113460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Air Force Rebrand Scorecard</a:t>
            </a:r>
            <a:endParaRPr/>
          </a:p>
        </p:txBody>
      </p:sp>
      <p:pic>
        <p:nvPicPr>
          <p:cNvPr descr="Logo, company name&#10;&#10;Description automatically generated" id="859" name="Google Shape;859;p30"/>
          <p:cNvPicPr preferRelativeResize="0"/>
          <p:nvPr/>
        </p:nvPicPr>
        <p:blipFill rotWithShape="1">
          <a:blip r:embed="rId3">
            <a:alphaModFix/>
          </a:blip>
          <a:srcRect b="0" l="0" r="0" t="0"/>
          <a:stretch/>
        </p:blipFill>
        <p:spPr>
          <a:xfrm>
            <a:off x="580387" y="2548117"/>
            <a:ext cx="2980910" cy="2657435"/>
          </a:xfrm>
          <a:prstGeom prst="rect">
            <a:avLst/>
          </a:prstGeom>
          <a:noFill/>
          <a:ln>
            <a:noFill/>
          </a:ln>
        </p:spPr>
      </p:pic>
      <p:pic>
        <p:nvPicPr>
          <p:cNvPr descr="United States Army Air Forces - Wikipedia" id="860" name="Google Shape;860;p30"/>
          <p:cNvPicPr preferRelativeResize="0"/>
          <p:nvPr/>
        </p:nvPicPr>
        <p:blipFill rotWithShape="1">
          <a:blip r:embed="rId4">
            <a:alphaModFix/>
          </a:blip>
          <a:srcRect b="0" l="0" r="0" t="0"/>
          <a:stretch/>
        </p:blipFill>
        <p:spPr>
          <a:xfrm>
            <a:off x="9238949" y="2777828"/>
            <a:ext cx="2051830" cy="2051832"/>
          </a:xfrm>
          <a:prstGeom prst="rect">
            <a:avLst/>
          </a:prstGeom>
          <a:noFill/>
          <a:ln>
            <a:noFill/>
          </a:ln>
        </p:spPr>
      </p:pic>
      <p:grpSp>
        <p:nvGrpSpPr>
          <p:cNvPr id="861" name="Google Shape;861;p30"/>
          <p:cNvGrpSpPr/>
          <p:nvPr/>
        </p:nvGrpSpPr>
        <p:grpSpPr>
          <a:xfrm>
            <a:off x="4297307" y="2224466"/>
            <a:ext cx="331509" cy="3041636"/>
            <a:chOff x="4859290" y="2285876"/>
            <a:chExt cx="331509" cy="3041636"/>
          </a:xfrm>
        </p:grpSpPr>
        <p:sp>
          <p:nvSpPr>
            <p:cNvPr id="862" name="Google Shape;862;p30"/>
            <p:cNvSpPr/>
            <p:nvPr/>
          </p:nvSpPr>
          <p:spPr>
            <a:xfrm>
              <a:off x="4865677" y="3167351"/>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30"/>
            <p:cNvSpPr/>
            <p:nvPr/>
          </p:nvSpPr>
          <p:spPr>
            <a:xfrm>
              <a:off x="4865677" y="3647775"/>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30"/>
            <p:cNvSpPr/>
            <p:nvPr/>
          </p:nvSpPr>
          <p:spPr>
            <a:xfrm>
              <a:off x="4861564" y="2285876"/>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30"/>
            <p:cNvSpPr/>
            <p:nvPr/>
          </p:nvSpPr>
          <p:spPr>
            <a:xfrm>
              <a:off x="4866744" y="5003457"/>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30"/>
            <p:cNvSpPr/>
            <p:nvPr/>
          </p:nvSpPr>
          <p:spPr>
            <a:xfrm>
              <a:off x="4859290" y="4098259"/>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30"/>
            <p:cNvSpPr/>
            <p:nvPr/>
          </p:nvSpPr>
          <p:spPr>
            <a:xfrm>
              <a:off x="4859290" y="4527372"/>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30"/>
            <p:cNvSpPr/>
            <p:nvPr/>
          </p:nvSpPr>
          <p:spPr>
            <a:xfrm>
              <a:off x="4861565" y="2741432"/>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Checkmark" id="869" name="Google Shape;869;p30"/>
          <p:cNvPicPr preferRelativeResize="0"/>
          <p:nvPr/>
        </p:nvPicPr>
        <p:blipFill rotWithShape="1">
          <a:blip r:embed="rId5">
            <a:alphaModFix/>
          </a:blip>
          <a:srcRect b="0" l="0" r="0" t="0"/>
          <a:stretch/>
        </p:blipFill>
        <p:spPr>
          <a:xfrm>
            <a:off x="4237544" y="2073864"/>
            <a:ext cx="574605" cy="574605"/>
          </a:xfrm>
          <a:prstGeom prst="rect">
            <a:avLst/>
          </a:prstGeom>
          <a:noFill/>
          <a:ln>
            <a:noFill/>
          </a:ln>
        </p:spPr>
      </p:pic>
      <p:pic>
        <p:nvPicPr>
          <p:cNvPr descr="Checkmark" id="870" name="Google Shape;870;p30"/>
          <p:cNvPicPr preferRelativeResize="0"/>
          <p:nvPr/>
        </p:nvPicPr>
        <p:blipFill rotWithShape="1">
          <a:blip r:embed="rId5">
            <a:alphaModFix/>
          </a:blip>
          <a:srcRect b="0" l="0" r="0" t="0"/>
          <a:stretch/>
        </p:blipFill>
        <p:spPr>
          <a:xfrm>
            <a:off x="4248598" y="2971345"/>
            <a:ext cx="574605" cy="574605"/>
          </a:xfrm>
          <a:prstGeom prst="rect">
            <a:avLst/>
          </a:prstGeom>
          <a:noFill/>
          <a:ln>
            <a:noFill/>
          </a:ln>
        </p:spPr>
      </p:pic>
      <p:pic>
        <p:nvPicPr>
          <p:cNvPr descr="Checkmark" id="871" name="Google Shape;871;p30"/>
          <p:cNvPicPr preferRelativeResize="0"/>
          <p:nvPr/>
        </p:nvPicPr>
        <p:blipFill rotWithShape="1">
          <a:blip r:embed="rId5">
            <a:alphaModFix/>
          </a:blip>
          <a:srcRect b="0" l="0" r="0" t="0"/>
          <a:stretch/>
        </p:blipFill>
        <p:spPr>
          <a:xfrm>
            <a:off x="4255041" y="3446739"/>
            <a:ext cx="574605" cy="574605"/>
          </a:xfrm>
          <a:prstGeom prst="rect">
            <a:avLst/>
          </a:prstGeom>
          <a:noFill/>
          <a:ln>
            <a:noFill/>
          </a:ln>
        </p:spPr>
      </p:pic>
      <p:pic>
        <p:nvPicPr>
          <p:cNvPr descr="Checkmark" id="872" name="Google Shape;872;p30"/>
          <p:cNvPicPr preferRelativeResize="0"/>
          <p:nvPr/>
        </p:nvPicPr>
        <p:blipFill rotWithShape="1">
          <a:blip r:embed="rId5">
            <a:alphaModFix/>
          </a:blip>
          <a:srcRect b="0" l="0" r="0" t="0"/>
          <a:stretch/>
        </p:blipFill>
        <p:spPr>
          <a:xfrm>
            <a:off x="4226996" y="3881717"/>
            <a:ext cx="574605" cy="574605"/>
          </a:xfrm>
          <a:prstGeom prst="rect">
            <a:avLst/>
          </a:prstGeom>
          <a:noFill/>
          <a:ln>
            <a:noFill/>
          </a:ln>
        </p:spPr>
      </p:pic>
      <p:pic>
        <p:nvPicPr>
          <p:cNvPr descr="Checkmark" id="873" name="Google Shape;873;p30"/>
          <p:cNvPicPr preferRelativeResize="0"/>
          <p:nvPr/>
        </p:nvPicPr>
        <p:blipFill rotWithShape="1">
          <a:blip r:embed="rId5">
            <a:alphaModFix/>
          </a:blip>
          <a:srcRect b="0" l="0" r="0" t="0"/>
          <a:stretch/>
        </p:blipFill>
        <p:spPr>
          <a:xfrm>
            <a:off x="4225545" y="4301190"/>
            <a:ext cx="574605" cy="574605"/>
          </a:xfrm>
          <a:prstGeom prst="rect">
            <a:avLst/>
          </a:prstGeom>
          <a:noFill/>
          <a:ln>
            <a:noFill/>
          </a:ln>
        </p:spPr>
      </p:pic>
      <p:pic>
        <p:nvPicPr>
          <p:cNvPr descr="Checkmark" id="874" name="Google Shape;874;p30"/>
          <p:cNvPicPr preferRelativeResize="0"/>
          <p:nvPr/>
        </p:nvPicPr>
        <p:blipFill rotWithShape="1">
          <a:blip r:embed="rId5">
            <a:alphaModFix/>
          </a:blip>
          <a:srcRect b="0" l="0" r="0" t="0"/>
          <a:stretch/>
        </p:blipFill>
        <p:spPr>
          <a:xfrm>
            <a:off x="4255041" y="4759947"/>
            <a:ext cx="574605" cy="574605"/>
          </a:xfrm>
          <a:prstGeom prst="rect">
            <a:avLst/>
          </a:prstGeom>
          <a:noFill/>
          <a:ln>
            <a:noFill/>
          </a:ln>
        </p:spPr>
      </p:pic>
      <p:pic>
        <p:nvPicPr>
          <p:cNvPr descr="Checkmark" id="875" name="Google Shape;875;p30"/>
          <p:cNvPicPr preferRelativeResize="0"/>
          <p:nvPr/>
        </p:nvPicPr>
        <p:blipFill rotWithShape="1">
          <a:blip r:embed="rId5">
            <a:alphaModFix/>
          </a:blip>
          <a:srcRect b="0" l="0" r="0" t="0"/>
          <a:stretch/>
        </p:blipFill>
        <p:spPr>
          <a:xfrm>
            <a:off x="4240759" y="2534369"/>
            <a:ext cx="574605" cy="574605"/>
          </a:xfrm>
          <a:prstGeom prst="rect">
            <a:avLst/>
          </a:prstGeom>
          <a:noFill/>
          <a:ln>
            <a:noFill/>
          </a:ln>
        </p:spPr>
      </p:pic>
      <p:sp>
        <p:nvSpPr>
          <p:cNvPr id="876" name="Google Shape;876;p3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31"/>
          <p:cNvSpPr/>
          <p:nvPr/>
        </p:nvSpPr>
        <p:spPr>
          <a:xfrm>
            <a:off x="1828142" y="3305773"/>
            <a:ext cx="4260761"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3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884" name="Google Shape;884;p31"/>
          <p:cNvPicPr preferRelativeResize="0"/>
          <p:nvPr/>
        </p:nvPicPr>
        <p:blipFill rotWithShape="1">
          <a:blip r:embed="rId3">
            <a:alphaModFix/>
          </a:blip>
          <a:srcRect b="0" l="0" r="0" t="0"/>
          <a:stretch/>
        </p:blipFill>
        <p:spPr>
          <a:xfrm>
            <a:off x="1835239" y="1538829"/>
            <a:ext cx="7191603" cy="1716109"/>
          </a:xfrm>
          <a:prstGeom prst="rect">
            <a:avLst/>
          </a:prstGeom>
          <a:noFill/>
          <a:ln>
            <a:noFill/>
          </a:ln>
        </p:spPr>
      </p:pic>
      <p:pic>
        <p:nvPicPr>
          <p:cNvPr id="885" name="Google Shape;885;p31"/>
          <p:cNvPicPr preferRelativeResize="0"/>
          <p:nvPr/>
        </p:nvPicPr>
        <p:blipFill rotWithShape="1">
          <a:blip r:embed="rId4">
            <a:alphaModFix/>
          </a:blip>
          <a:srcRect b="0" l="0" r="0" t="0"/>
          <a:stretch/>
        </p:blipFill>
        <p:spPr>
          <a:xfrm>
            <a:off x="9173086" y="1565793"/>
            <a:ext cx="1443240" cy="1443240"/>
          </a:xfrm>
          <a:prstGeom prst="rect">
            <a:avLst/>
          </a:prstGeom>
          <a:noFill/>
          <a:ln>
            <a:noFill/>
          </a:ln>
        </p:spPr>
      </p:pic>
      <p:sp>
        <p:nvSpPr>
          <p:cNvPr id="886" name="Google Shape;886;p31"/>
          <p:cNvSpPr/>
          <p:nvPr/>
        </p:nvSpPr>
        <p:spPr>
          <a:xfrm>
            <a:off x="3232597" y="2996154"/>
            <a:ext cx="5035639" cy="24590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31"/>
          <p:cNvSpPr/>
          <p:nvPr/>
        </p:nvSpPr>
        <p:spPr>
          <a:xfrm>
            <a:off x="1859607" y="1448304"/>
            <a:ext cx="7191602" cy="15017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31"/>
          <p:cNvSpPr txBox="1"/>
          <p:nvPr/>
        </p:nvSpPr>
        <p:spPr>
          <a:xfrm>
            <a:off x="1835239" y="1394024"/>
            <a:ext cx="7337847"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entury Schoolbook"/>
                <a:ea typeface="Century Schoolbook"/>
                <a:cs typeface="Century Schoolbook"/>
                <a:sym typeface="Century Schoolbook"/>
              </a:rPr>
              <a:t>Colonial Pipeline’s branding is a disaster. That should’ve been a warning sign.</a:t>
            </a:r>
            <a:endParaRPr/>
          </a:p>
        </p:txBody>
      </p:sp>
      <p:grpSp>
        <p:nvGrpSpPr>
          <p:cNvPr id="889" name="Google Shape;889;p31"/>
          <p:cNvGrpSpPr/>
          <p:nvPr/>
        </p:nvGrpSpPr>
        <p:grpSpPr>
          <a:xfrm>
            <a:off x="1834940" y="1394305"/>
            <a:ext cx="8927449" cy="1636481"/>
            <a:chOff x="1834940" y="1394305"/>
            <a:chExt cx="8927449" cy="1636481"/>
          </a:xfrm>
        </p:grpSpPr>
        <p:sp>
          <p:nvSpPr>
            <p:cNvPr id="890" name="Google Shape;890;p31"/>
            <p:cNvSpPr txBox="1"/>
            <p:nvPr/>
          </p:nvSpPr>
          <p:spPr>
            <a:xfrm>
              <a:off x="1834940" y="1394305"/>
              <a:ext cx="7337847"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entury Schoolbook"/>
                  <a:ea typeface="Century Schoolbook"/>
                  <a:cs typeface="Century Schoolbook"/>
                  <a:sym typeface="Century Schoolbook"/>
                </a:rPr>
                <a:t>Civil Air Patrol’s branding is a disaster. That should’ve been a warning sign.</a:t>
              </a:r>
              <a:endParaRPr/>
            </a:p>
          </p:txBody>
        </p:sp>
        <p:pic>
          <p:nvPicPr>
            <p:cNvPr descr="A picture containing drawing&#10;&#10;Description automatically generated" id="891" name="Google Shape;891;p31"/>
            <p:cNvPicPr preferRelativeResize="0"/>
            <p:nvPr/>
          </p:nvPicPr>
          <p:blipFill rotWithShape="1">
            <a:blip r:embed="rId5">
              <a:alphaModFix/>
            </a:blip>
            <a:srcRect b="12977" l="0" r="0" t="0"/>
            <a:stretch/>
          </p:blipFill>
          <p:spPr>
            <a:xfrm>
              <a:off x="8988945" y="1487510"/>
              <a:ext cx="1773444" cy="1543276"/>
            </a:xfrm>
            <a:prstGeom prst="rect">
              <a:avLst/>
            </a:prstGeom>
            <a:noFill/>
            <a:ln>
              <a:noFill/>
            </a:ln>
          </p:spPr>
        </p:pic>
      </p:grpSp>
      <p:sp>
        <p:nvSpPr>
          <p:cNvPr id="892" name="Google Shape;892;p31"/>
          <p:cNvSpPr txBox="1"/>
          <p:nvPr/>
        </p:nvSpPr>
        <p:spPr>
          <a:xfrm>
            <a:off x="3362959" y="2902453"/>
            <a:ext cx="308970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5-21-2021</a:t>
            </a:r>
            <a:endParaRPr sz="1600">
              <a:solidFill>
                <a:schemeClr val="dk1"/>
              </a:solidFill>
              <a:latin typeface="Arial"/>
              <a:ea typeface="Arial"/>
              <a:cs typeface="Arial"/>
              <a:sym typeface="Arial"/>
            </a:endParaRPr>
          </a:p>
        </p:txBody>
      </p:sp>
      <p:sp>
        <p:nvSpPr>
          <p:cNvPr id="893" name="Google Shape;893;p31"/>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
        <p:nvSpPr>
          <p:cNvPr id="894" name="Google Shape;894;p31"/>
          <p:cNvSpPr/>
          <p:nvPr/>
        </p:nvSpPr>
        <p:spPr>
          <a:xfrm>
            <a:off x="1842337" y="3620966"/>
            <a:ext cx="2142810"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31"/>
          <p:cNvSpPr/>
          <p:nvPr/>
        </p:nvSpPr>
        <p:spPr>
          <a:xfrm>
            <a:off x="8020748" y="4222848"/>
            <a:ext cx="2532238"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31"/>
          <p:cNvSpPr/>
          <p:nvPr/>
        </p:nvSpPr>
        <p:spPr>
          <a:xfrm>
            <a:off x="1859607" y="4763941"/>
            <a:ext cx="3708679"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31"/>
          <p:cNvSpPr/>
          <p:nvPr/>
        </p:nvSpPr>
        <p:spPr>
          <a:xfrm>
            <a:off x="4578713" y="4432509"/>
            <a:ext cx="1510190"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31"/>
          <p:cNvSpPr/>
          <p:nvPr/>
        </p:nvSpPr>
        <p:spPr>
          <a:xfrm>
            <a:off x="6299322" y="4771015"/>
            <a:ext cx="3076690"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31"/>
          <p:cNvSpPr/>
          <p:nvPr/>
        </p:nvSpPr>
        <p:spPr>
          <a:xfrm>
            <a:off x="6317027" y="4479761"/>
            <a:ext cx="4235960"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31"/>
          <p:cNvSpPr/>
          <p:nvPr/>
        </p:nvSpPr>
        <p:spPr>
          <a:xfrm>
            <a:off x="6272607" y="5848005"/>
            <a:ext cx="4280379"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31"/>
          <p:cNvSpPr/>
          <p:nvPr/>
        </p:nvSpPr>
        <p:spPr>
          <a:xfrm>
            <a:off x="8634029" y="5527280"/>
            <a:ext cx="1968947"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31"/>
          <p:cNvSpPr/>
          <p:nvPr/>
        </p:nvSpPr>
        <p:spPr>
          <a:xfrm>
            <a:off x="6299322" y="5294418"/>
            <a:ext cx="1316129"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31"/>
          <p:cNvSpPr/>
          <p:nvPr/>
        </p:nvSpPr>
        <p:spPr>
          <a:xfrm>
            <a:off x="6299322" y="6097778"/>
            <a:ext cx="2530779"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31"/>
          <p:cNvSpPr txBox="1"/>
          <p:nvPr>
            <p:ph type="title"/>
          </p:nvPr>
        </p:nvSpPr>
        <p:spPr>
          <a:xfrm>
            <a:off x="838199" y="167158"/>
            <a:ext cx="113538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Logos Shape Perception</a:t>
            </a:r>
            <a:endParaRPr/>
          </a:p>
        </p:txBody>
      </p:sp>
      <p:sp>
        <p:nvSpPr>
          <p:cNvPr id="905" name="Google Shape;905;p31"/>
          <p:cNvSpPr/>
          <p:nvPr/>
        </p:nvSpPr>
        <p:spPr>
          <a:xfrm>
            <a:off x="1859607" y="6074972"/>
            <a:ext cx="2425790"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6" name="Google Shape;906;p31"/>
          <p:cNvSpPr/>
          <p:nvPr/>
        </p:nvSpPr>
        <p:spPr>
          <a:xfrm>
            <a:off x="1842336" y="5815170"/>
            <a:ext cx="3862427"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31"/>
          <p:cNvSpPr/>
          <p:nvPr/>
        </p:nvSpPr>
        <p:spPr>
          <a:xfrm>
            <a:off x="5684430" y="5598415"/>
            <a:ext cx="404473" cy="338554"/>
          </a:xfrm>
          <a:prstGeom prst="rect">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31"/>
          <p:cNvSpPr/>
          <p:nvPr/>
        </p:nvSpPr>
        <p:spPr>
          <a:xfrm>
            <a:off x="6303379" y="4216309"/>
            <a:ext cx="4287475" cy="2254428"/>
          </a:xfrm>
          <a:prstGeom prst="roundRect">
            <a:avLst>
              <a:gd fmla="val 4733" name="adj"/>
            </a:avLst>
          </a:prstGeom>
          <a:noFill/>
          <a:ln cap="flat" cmpd="sng" w="5715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31"/>
          <p:cNvSpPr txBox="1"/>
          <p:nvPr/>
        </p:nvSpPr>
        <p:spPr>
          <a:xfrm>
            <a:off x="1835239" y="3345463"/>
            <a:ext cx="4260761"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000000"/>
                </a:solidFill>
                <a:latin typeface="Arial"/>
                <a:ea typeface="Arial"/>
                <a:cs typeface="Arial"/>
                <a:sym typeface="Arial"/>
              </a:rPr>
              <a:t>Like the company’s name, its 1962 logo has remained unchanged. A classic, clean, and clever midcentury trademark design, it displays the CP initials within a cross-sectional view of a pipeline. </a:t>
            </a:r>
            <a:r>
              <a:rPr lang="en-US" sz="1800">
                <a:solidFill>
                  <a:srgbClr val="000000"/>
                </a:solidFill>
                <a:latin typeface="Arial"/>
                <a:ea typeface="Arial"/>
                <a:cs typeface="Arial"/>
                <a:sym typeface="Arial"/>
              </a:rPr>
              <a:t>Perhaps it’s a cousin </a:t>
            </a:r>
            <a:r>
              <a:rPr b="0" i="0" lang="en-US" sz="1800">
                <a:solidFill>
                  <a:srgbClr val="000000"/>
                </a:solidFill>
                <a:latin typeface="Arial"/>
                <a:ea typeface="Arial"/>
                <a:cs typeface="Arial"/>
                <a:sym typeface="Arial"/>
              </a:rPr>
              <a:t>of the old Civil </a:t>
            </a:r>
            <a:r>
              <a:rPr b="0" i="0" lang="en-US" sz="1800">
                <a:solidFill>
                  <a:schemeClr val="dk1"/>
                </a:solidFill>
                <a:latin typeface="Arial"/>
                <a:ea typeface="Arial"/>
                <a:cs typeface="Arial"/>
                <a:sym typeface="Arial"/>
              </a:rPr>
              <a:t>Defense insignia.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0" i="0" lang="en-US" sz="1800">
                <a:solidFill>
                  <a:schemeClr val="dk1"/>
                </a:solidFill>
                <a:latin typeface="Arial"/>
                <a:ea typeface="Arial"/>
                <a:cs typeface="Arial"/>
                <a:sym typeface="Arial"/>
              </a:rPr>
              <a:t>Because </a:t>
            </a:r>
            <a:r>
              <a:rPr b="0" i="0" lang="en-US" sz="1800">
                <a:solidFill>
                  <a:srgbClr val="000000"/>
                </a:solidFill>
                <a:latin typeface="Arial"/>
                <a:ea typeface="Arial"/>
                <a:cs typeface="Arial"/>
                <a:sym typeface="Arial"/>
              </a:rPr>
              <a:t>Colonial Pipeline continued to operate largely outside of the public eye, it probably felt little pressure to update its branding over the years. </a:t>
            </a:r>
            <a:endParaRPr/>
          </a:p>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910" name="Google Shape;910;p31"/>
          <p:cNvSpPr txBox="1"/>
          <p:nvPr/>
        </p:nvSpPr>
        <p:spPr>
          <a:xfrm>
            <a:off x="6292225" y="3062855"/>
            <a:ext cx="4260761"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a:p>
            <a:pPr indent="0" lvl="0" marL="0" marR="0" rtl="0" algn="l">
              <a:spcBef>
                <a:spcPts val="0"/>
              </a:spcBef>
              <a:spcAft>
                <a:spcPts val="0"/>
              </a:spcAft>
              <a:buNone/>
            </a:pPr>
            <a:r>
              <a:rPr b="0" i="0" lang="en-US" sz="1800">
                <a:solidFill>
                  <a:srgbClr val="000000"/>
                </a:solidFill>
                <a:latin typeface="Arial"/>
                <a:ea typeface="Arial"/>
                <a:cs typeface="Arial"/>
                <a:sym typeface="Arial"/>
              </a:rPr>
              <a:t>Elements of branding, particularly those that are most obvious, such as names and logos, are often belittled as facades or window dressing. </a:t>
            </a:r>
            <a:r>
              <a:rPr lang="en-US" sz="1800">
                <a:solidFill>
                  <a:srgbClr val="000000"/>
                </a:solidFill>
                <a:latin typeface="Arial"/>
                <a:ea typeface="Arial"/>
                <a:cs typeface="Arial"/>
                <a:sym typeface="Arial"/>
              </a:rPr>
              <a:t>But a</a:t>
            </a:r>
            <a:r>
              <a:rPr b="0" i="0" lang="en-US" sz="1800">
                <a:solidFill>
                  <a:srgbClr val="000000"/>
                </a:solidFill>
                <a:latin typeface="Arial"/>
                <a:ea typeface="Arial"/>
                <a:cs typeface="Arial"/>
                <a:sym typeface="Arial"/>
              </a:rPr>
              <a:t> brand’s appearance can actually be a keen indicator of the nature of the firm it represents. </a:t>
            </a:r>
            <a:endParaRPr/>
          </a:p>
          <a:p>
            <a:pPr indent="0" lvl="0" marL="0" marR="0" rtl="0" algn="l">
              <a:spcBef>
                <a:spcPts val="0"/>
              </a:spcBef>
              <a:spcAft>
                <a:spcPts val="0"/>
              </a:spcAft>
              <a:buNone/>
            </a:pPr>
            <a:r>
              <a:t/>
            </a:r>
            <a:endParaRPr sz="1800">
              <a:solidFill>
                <a:srgbClr val="000000"/>
              </a:solidFill>
              <a:latin typeface="Arial"/>
              <a:ea typeface="Arial"/>
              <a:cs typeface="Arial"/>
              <a:sym typeface="Arial"/>
            </a:endParaRPr>
          </a:p>
          <a:p>
            <a:pPr indent="0" lvl="0" marL="0" marR="0" rtl="0" algn="l">
              <a:spcBef>
                <a:spcPts val="0"/>
              </a:spcBef>
              <a:spcAft>
                <a:spcPts val="0"/>
              </a:spcAft>
              <a:buNone/>
            </a:pPr>
            <a:r>
              <a:rPr b="0" i="0" lang="en-US" sz="1800">
                <a:solidFill>
                  <a:srgbClr val="000000"/>
                </a:solidFill>
                <a:latin typeface="Arial"/>
                <a:ea typeface="Arial"/>
                <a:cs typeface="Arial"/>
                <a:sym typeface="Arial"/>
              </a:rPr>
              <a:t>It’s clear that over the course of the cyber-attack and its aftermath, </a:t>
            </a:r>
            <a:r>
              <a:rPr i="0" lang="en-US" sz="1800">
                <a:solidFill>
                  <a:srgbClr val="000000"/>
                </a:solidFill>
                <a:latin typeface="Arial"/>
                <a:ea typeface="Arial"/>
                <a:cs typeface="Arial"/>
                <a:sym typeface="Arial"/>
              </a:rPr>
              <a:t>their </a:t>
            </a:r>
            <a:r>
              <a:rPr b="0" i="0" lang="en-US" sz="1800">
                <a:solidFill>
                  <a:srgbClr val="000000"/>
                </a:solidFill>
                <a:latin typeface="Arial"/>
                <a:ea typeface="Arial"/>
                <a:cs typeface="Arial"/>
                <a:sym typeface="Arial"/>
              </a:rPr>
              <a:t>timeworn brand has told us all we need to know about this company.</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childTnLst>
                          </p:cTn>
                        </p:par>
                        <p:par>
                          <p:cTn fill="hold">
                            <p:stCondLst>
                              <p:cond delay="1500"/>
                            </p:stCondLst>
                            <p:childTnLst>
                              <p:par>
                                <p:cTn fill="hold" nodeType="afterEffect" presetClass="entr" presetID="10" presetSubtype="0">
                                  <p:stCondLst>
                                    <p:cond delay="100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500"/>
                                        <p:tgtEl>
                                          <p:spTgt spid="90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2000"/>
                                        <p:tgtEl>
                                          <p:spTgt spid="90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30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32"/>
          <p:cNvSpPr txBox="1"/>
          <p:nvPr>
            <p:ph type="title"/>
          </p:nvPr>
        </p:nvSpPr>
        <p:spPr>
          <a:xfrm>
            <a:off x="842212" y="149242"/>
            <a:ext cx="1051158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Here’s the Question:</a:t>
            </a:r>
            <a:endParaRPr/>
          </a:p>
        </p:txBody>
      </p:sp>
      <p:sp>
        <p:nvSpPr>
          <p:cNvPr id="917" name="Google Shape;917;p3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18" name="Google Shape;918;p32"/>
          <p:cNvSpPr txBox="1"/>
          <p:nvPr/>
        </p:nvSpPr>
        <p:spPr>
          <a:xfrm>
            <a:off x="1111102" y="1943372"/>
            <a:ext cx="445817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Balthazar"/>
                <a:ea typeface="Balthazar"/>
                <a:cs typeface="Balthazar"/>
                <a:sym typeface="Balthazar"/>
              </a:rPr>
              <a:t>Should CAP remain connected to the WWII past?</a:t>
            </a:r>
            <a:endParaRPr/>
          </a:p>
        </p:txBody>
      </p:sp>
      <p:pic>
        <p:nvPicPr>
          <p:cNvPr descr="A picture containing drawing&#10;&#10;Description automatically generated" id="919" name="Google Shape;919;p32"/>
          <p:cNvPicPr preferRelativeResize="0"/>
          <p:nvPr/>
        </p:nvPicPr>
        <p:blipFill rotWithShape="1">
          <a:blip r:embed="rId3">
            <a:alphaModFix/>
          </a:blip>
          <a:srcRect b="0" l="0" r="0" t="0"/>
          <a:stretch/>
        </p:blipFill>
        <p:spPr>
          <a:xfrm>
            <a:off x="1203734" y="2766578"/>
            <a:ext cx="1539470" cy="1539470"/>
          </a:xfrm>
          <a:prstGeom prst="rect">
            <a:avLst/>
          </a:prstGeom>
          <a:noFill/>
          <a:ln>
            <a:noFill/>
          </a:ln>
        </p:spPr>
      </p:pic>
      <p:sp>
        <p:nvSpPr>
          <p:cNvPr id="920" name="Google Shape;920;p32"/>
          <p:cNvSpPr/>
          <p:nvPr/>
        </p:nvSpPr>
        <p:spPr>
          <a:xfrm>
            <a:off x="109182" y="5500048"/>
            <a:ext cx="1146412" cy="13579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32"/>
          <p:cNvSpPr txBox="1"/>
          <p:nvPr/>
        </p:nvSpPr>
        <p:spPr>
          <a:xfrm>
            <a:off x="959292" y="5550805"/>
            <a:ext cx="472184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Balthazar"/>
                <a:ea typeface="Balthazar"/>
                <a:cs typeface="Balthazar"/>
                <a:sym typeface="Balthazar"/>
              </a:rPr>
              <a:t>Office of Civilian Defense </a:t>
            </a:r>
            <a:r>
              <a:rPr b="1" lang="en-US" sz="1800">
                <a:solidFill>
                  <a:schemeClr val="dk1"/>
                </a:solidFill>
                <a:highlight>
                  <a:srgbClr val="FFFF00"/>
                </a:highlight>
                <a:latin typeface="Balthazar"/>
                <a:ea typeface="Balthazar"/>
                <a:cs typeface="Balthazar"/>
                <a:sym typeface="Balthazar"/>
              </a:rPr>
              <a:t>dissolved 1979</a:t>
            </a:r>
            <a:endParaRPr/>
          </a:p>
        </p:txBody>
      </p:sp>
      <p:sp>
        <p:nvSpPr>
          <p:cNvPr id="922" name="Google Shape;922;p32"/>
          <p:cNvSpPr/>
          <p:nvPr/>
        </p:nvSpPr>
        <p:spPr>
          <a:xfrm rot="10800000">
            <a:off x="8021053" y="2464259"/>
            <a:ext cx="4363444" cy="1104443"/>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ogo, company name&#10;&#10;Description automatically generated" id="923" name="Google Shape;923;p32"/>
          <p:cNvPicPr preferRelativeResize="0"/>
          <p:nvPr/>
        </p:nvPicPr>
        <p:blipFill rotWithShape="1">
          <a:blip r:embed="rId4">
            <a:alphaModFix/>
          </a:blip>
          <a:srcRect b="0" l="0" r="0" t="0"/>
          <a:stretch/>
        </p:blipFill>
        <p:spPr>
          <a:xfrm>
            <a:off x="6982691" y="2795694"/>
            <a:ext cx="1709903" cy="1524353"/>
          </a:xfrm>
          <a:prstGeom prst="rect">
            <a:avLst/>
          </a:prstGeom>
          <a:noFill/>
          <a:ln>
            <a:noFill/>
          </a:ln>
        </p:spPr>
      </p:pic>
      <p:sp>
        <p:nvSpPr>
          <p:cNvPr id="924" name="Google Shape;924;p32"/>
          <p:cNvSpPr txBox="1"/>
          <p:nvPr/>
        </p:nvSpPr>
        <p:spPr>
          <a:xfrm>
            <a:off x="6816916" y="1950720"/>
            <a:ext cx="428934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Rajdhani"/>
                <a:ea typeface="Rajdhani"/>
                <a:cs typeface="Rajdhani"/>
                <a:sym typeface="Rajdhani"/>
              </a:rPr>
              <a:t>Could CAP be better positioned </a:t>
            </a:r>
            <a:endParaRPr/>
          </a:p>
          <a:p>
            <a:pPr indent="0" lvl="0" marL="0" marR="0" rtl="0" algn="ctr">
              <a:spcBef>
                <a:spcPts val="0"/>
              </a:spcBef>
              <a:spcAft>
                <a:spcPts val="0"/>
              </a:spcAft>
              <a:buNone/>
            </a:pPr>
            <a:r>
              <a:rPr b="1" lang="en-US" sz="2200">
                <a:solidFill>
                  <a:schemeClr val="dk1"/>
                </a:solidFill>
                <a:latin typeface="Rajdhani"/>
                <a:ea typeface="Rajdhani"/>
                <a:cs typeface="Rajdhani"/>
                <a:sym typeface="Rajdhani"/>
              </a:rPr>
              <a:t>for the future?</a:t>
            </a:r>
            <a:endParaRPr/>
          </a:p>
        </p:txBody>
      </p:sp>
      <p:pic>
        <p:nvPicPr>
          <p:cNvPr descr="A picture containing drawing&#10;&#10;Description automatically generated" id="925" name="Google Shape;925;p32"/>
          <p:cNvPicPr preferRelativeResize="0"/>
          <p:nvPr/>
        </p:nvPicPr>
        <p:blipFill rotWithShape="1">
          <a:blip r:embed="rId5">
            <a:alphaModFix/>
          </a:blip>
          <a:srcRect b="11564" l="0" r="0" t="0"/>
          <a:stretch/>
        </p:blipFill>
        <p:spPr>
          <a:xfrm>
            <a:off x="3386926" y="2754956"/>
            <a:ext cx="1770539" cy="1565795"/>
          </a:xfrm>
          <a:prstGeom prst="triangle">
            <a:avLst>
              <a:gd fmla="val 50000" name="adj"/>
            </a:avLst>
          </a:prstGeom>
          <a:noFill/>
          <a:ln>
            <a:noFill/>
          </a:ln>
        </p:spPr>
      </p:pic>
      <p:sp>
        <p:nvSpPr>
          <p:cNvPr id="926" name="Google Shape;926;p32"/>
          <p:cNvSpPr txBox="1"/>
          <p:nvPr/>
        </p:nvSpPr>
        <p:spPr>
          <a:xfrm>
            <a:off x="6910535" y="5527425"/>
            <a:ext cx="428539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Rajdhani"/>
                <a:ea typeface="Rajdhani"/>
                <a:cs typeface="Rajdhani"/>
                <a:sym typeface="Rajdhani"/>
              </a:rPr>
              <a:t>Total Force partnership </a:t>
            </a:r>
            <a:endParaRPr/>
          </a:p>
          <a:p>
            <a:pPr indent="0" lvl="0" marL="0" marR="0" rtl="0" algn="ctr">
              <a:spcBef>
                <a:spcPts val="0"/>
              </a:spcBef>
              <a:spcAft>
                <a:spcPts val="0"/>
              </a:spcAft>
              <a:buNone/>
            </a:pPr>
            <a:r>
              <a:rPr b="1" lang="en-US" sz="2200">
                <a:solidFill>
                  <a:schemeClr val="dk1"/>
                </a:solidFill>
                <a:highlight>
                  <a:srgbClr val="FFFF00"/>
                </a:highlight>
                <a:latin typeface="Rajdhani"/>
                <a:ea typeface="Rajdhani"/>
                <a:cs typeface="Rajdhani"/>
                <a:sym typeface="Rajdhani"/>
              </a:rPr>
              <a:t>established 2015</a:t>
            </a:r>
            <a:endParaRPr/>
          </a:p>
        </p:txBody>
      </p:sp>
      <p:sp>
        <p:nvSpPr>
          <p:cNvPr id="927" name="Google Shape;927;p32"/>
          <p:cNvSpPr txBox="1"/>
          <p:nvPr/>
        </p:nvSpPr>
        <p:spPr>
          <a:xfrm>
            <a:off x="869160" y="4423298"/>
            <a:ext cx="454920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Balthazar"/>
                <a:ea typeface="Balthazar"/>
                <a:cs typeface="Balthazar"/>
                <a:sym typeface="Balthazar"/>
              </a:rPr>
              <a:t>1941         --         2022</a:t>
            </a:r>
            <a:endParaRPr b="1" sz="2400">
              <a:solidFill>
                <a:schemeClr val="dk1"/>
              </a:solidFill>
              <a:highlight>
                <a:srgbClr val="FFFF00"/>
              </a:highlight>
              <a:latin typeface="Balthazar"/>
              <a:ea typeface="Balthazar"/>
              <a:cs typeface="Balthazar"/>
              <a:sym typeface="Balthazar"/>
            </a:endParaRPr>
          </a:p>
        </p:txBody>
      </p:sp>
      <p:sp>
        <p:nvSpPr>
          <p:cNvPr id="928" name="Google Shape;928;p32"/>
          <p:cNvSpPr txBox="1"/>
          <p:nvPr/>
        </p:nvSpPr>
        <p:spPr>
          <a:xfrm>
            <a:off x="6778632" y="4459455"/>
            <a:ext cx="454920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Rajdhani"/>
                <a:ea typeface="Rajdhani"/>
                <a:cs typeface="Rajdhani"/>
                <a:sym typeface="Rajdhani"/>
              </a:rPr>
              <a:t>2000 -                       2022 - </a:t>
            </a:r>
            <a:endParaRPr b="1" sz="2400">
              <a:solidFill>
                <a:schemeClr val="dk1"/>
              </a:solidFill>
              <a:highlight>
                <a:srgbClr val="FFFF00"/>
              </a:highlight>
              <a:latin typeface="Rajdhani"/>
              <a:ea typeface="Rajdhani"/>
              <a:cs typeface="Rajdhani"/>
              <a:sym typeface="Rajdhani"/>
            </a:endParaRPr>
          </a:p>
        </p:txBody>
      </p:sp>
      <p:pic>
        <p:nvPicPr>
          <p:cNvPr descr="Question mark" id="929" name="Google Shape;929;p32"/>
          <p:cNvPicPr preferRelativeResize="0"/>
          <p:nvPr/>
        </p:nvPicPr>
        <p:blipFill rotWithShape="1">
          <a:blip r:embed="rId6">
            <a:alphaModFix/>
          </a:blip>
          <a:srcRect b="0" l="0" r="0" t="0"/>
          <a:stretch/>
        </p:blipFill>
        <p:spPr>
          <a:xfrm>
            <a:off x="9366315" y="2883517"/>
            <a:ext cx="1524353" cy="1524353"/>
          </a:xfrm>
          <a:prstGeom prst="rect">
            <a:avLst/>
          </a:prstGeom>
          <a:noFill/>
          <a:ln>
            <a:noFill/>
          </a:ln>
        </p:spPr>
      </p:pic>
      <p:sp>
        <p:nvSpPr>
          <p:cNvPr id="930" name="Google Shape;930;p32"/>
          <p:cNvSpPr/>
          <p:nvPr/>
        </p:nvSpPr>
        <p:spPr>
          <a:xfrm>
            <a:off x="5426163" y="3153986"/>
            <a:ext cx="1076564" cy="822444"/>
          </a:xfrm>
          <a:prstGeom prst="stripedRightArrow">
            <a:avLst>
              <a:gd fmla="val 50000" name="adj1"/>
              <a:gd fmla="val 50000" name="adj2"/>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OR</a:t>
            </a:r>
            <a:endParaRPr/>
          </a:p>
        </p:txBody>
      </p:sp>
      <p:sp>
        <p:nvSpPr>
          <p:cNvPr id="931" name="Google Shape;931;p32"/>
          <p:cNvSpPr txBox="1"/>
          <p:nvPr/>
        </p:nvSpPr>
        <p:spPr>
          <a:xfrm>
            <a:off x="959292" y="4803638"/>
            <a:ext cx="209480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Balthazar"/>
                <a:ea typeface="Balthazar"/>
                <a:cs typeface="Balthazar"/>
                <a:sym typeface="Balthazar"/>
              </a:rPr>
              <a:t>Civil Defense Icon</a:t>
            </a:r>
            <a:endParaRPr sz="1600">
              <a:solidFill>
                <a:schemeClr val="dk1"/>
              </a:solidFill>
              <a:highlight>
                <a:srgbClr val="FFFF00"/>
              </a:highlight>
              <a:latin typeface="Balthazar"/>
              <a:ea typeface="Balthazar"/>
              <a:cs typeface="Balthazar"/>
              <a:sym typeface="Balthazar"/>
            </a:endParaRPr>
          </a:p>
        </p:txBody>
      </p:sp>
      <p:sp>
        <p:nvSpPr>
          <p:cNvPr id="932" name="Google Shape;932;p32"/>
          <p:cNvSpPr txBox="1"/>
          <p:nvPr/>
        </p:nvSpPr>
        <p:spPr>
          <a:xfrm>
            <a:off x="3085502" y="4800191"/>
            <a:ext cx="24286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Balthazar"/>
                <a:ea typeface="Balthazar"/>
                <a:cs typeface="Balthazar"/>
                <a:sym typeface="Balthazar"/>
              </a:rPr>
              <a:t>Civil Air Patrol Logo</a:t>
            </a:r>
            <a:endParaRPr sz="1600">
              <a:solidFill>
                <a:schemeClr val="dk1"/>
              </a:solidFill>
              <a:highlight>
                <a:srgbClr val="FFFF00"/>
              </a:highlight>
              <a:latin typeface="Balthazar"/>
              <a:ea typeface="Balthazar"/>
              <a:cs typeface="Balthazar"/>
              <a:sym typeface="Balthazar"/>
            </a:endParaRPr>
          </a:p>
        </p:txBody>
      </p:sp>
      <p:sp>
        <p:nvSpPr>
          <p:cNvPr id="933" name="Google Shape;933;p32"/>
          <p:cNvSpPr txBox="1"/>
          <p:nvPr/>
        </p:nvSpPr>
        <p:spPr>
          <a:xfrm>
            <a:off x="6959619" y="4857223"/>
            <a:ext cx="180033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jdhani Medium"/>
                <a:ea typeface="Rajdhani Medium"/>
                <a:cs typeface="Rajdhani Medium"/>
                <a:sym typeface="Rajdhani Medium"/>
              </a:rPr>
              <a:t>U.S. Air Force Logo</a:t>
            </a:r>
            <a:endParaRPr sz="1800">
              <a:solidFill>
                <a:schemeClr val="dk1"/>
              </a:solidFill>
              <a:highlight>
                <a:srgbClr val="FFFF00"/>
              </a:highlight>
              <a:latin typeface="Rajdhani Medium"/>
              <a:ea typeface="Rajdhani Medium"/>
              <a:cs typeface="Rajdhani Medium"/>
              <a:sym typeface="Rajdhani Medium"/>
            </a:endParaRPr>
          </a:p>
        </p:txBody>
      </p:sp>
      <p:sp>
        <p:nvSpPr>
          <p:cNvPr id="934" name="Google Shape;934;p32"/>
          <p:cNvSpPr txBox="1"/>
          <p:nvPr/>
        </p:nvSpPr>
        <p:spPr>
          <a:xfrm>
            <a:off x="8969139" y="4857223"/>
            <a:ext cx="24420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jdhani Medium"/>
                <a:ea typeface="Rajdhani Medium"/>
                <a:cs typeface="Rajdhani Medium"/>
                <a:sym typeface="Rajdhani Medium"/>
              </a:rPr>
              <a:t>CAP/Air Force Auxiliary Logo</a:t>
            </a:r>
            <a:endParaRPr sz="1800">
              <a:solidFill>
                <a:schemeClr val="dk1"/>
              </a:solidFill>
              <a:highlight>
                <a:srgbClr val="FFFF00"/>
              </a:highlight>
              <a:latin typeface="Rajdhani Medium"/>
              <a:ea typeface="Rajdhani Medium"/>
              <a:cs typeface="Rajdhani Medium"/>
              <a:sym typeface="Rajdhani Medium"/>
            </a:endParaRPr>
          </a:p>
        </p:txBody>
      </p:sp>
      <p:sp>
        <p:nvSpPr>
          <p:cNvPr id="935" name="Google Shape;935;p32"/>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30"/>
                                        </p:tgtEl>
                                        <p:attrNameLst>
                                          <p:attrName>style.visibility</p:attrName>
                                        </p:attrNameLst>
                                      </p:cBhvr>
                                      <p:to>
                                        <p:strVal val="visible"/>
                                      </p:to>
                                    </p:set>
                                    <p:anim calcmode="lin" valueType="num">
                                      <p:cBhvr additive="base">
                                        <p:cTn dur="500"/>
                                        <p:tgtEl>
                                          <p:spTgt spid="930"/>
                                        </p:tgtEl>
                                        <p:attrNameLst>
                                          <p:attrName>ppt_w</p:attrName>
                                        </p:attrNameLst>
                                      </p:cBhvr>
                                      <p:tavLst>
                                        <p:tav fmla="" tm="0">
                                          <p:val>
                                            <p:strVal val="0"/>
                                          </p:val>
                                        </p:tav>
                                        <p:tav fmla="" tm="100000">
                                          <p:val>
                                            <p:strVal val="#ppt_w"/>
                                          </p:val>
                                        </p:tav>
                                      </p:tavLst>
                                    </p:anim>
                                    <p:anim calcmode="lin" valueType="num">
                                      <p:cBhvr additive="base">
                                        <p:cTn dur="500"/>
                                        <p:tgtEl>
                                          <p:spTgt spid="93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3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942" name="Google Shape;942;p33"/>
          <p:cNvGrpSpPr/>
          <p:nvPr/>
        </p:nvGrpSpPr>
        <p:grpSpPr>
          <a:xfrm>
            <a:off x="608289" y="2813109"/>
            <a:ext cx="1604786" cy="2348089"/>
            <a:chOff x="608289" y="2824398"/>
            <a:chExt cx="1604786" cy="2348089"/>
          </a:xfrm>
        </p:grpSpPr>
        <p:sp>
          <p:nvSpPr>
            <p:cNvPr id="943" name="Google Shape;943;p33"/>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33"/>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945" name="Google Shape;945;p33"/>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946" name="Google Shape;946;p33"/>
            <p:cNvSpPr txBox="1"/>
            <p:nvPr/>
          </p:nvSpPr>
          <p:spPr>
            <a:xfrm>
              <a:off x="619126" y="3891477"/>
              <a:ext cx="1481313"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grpSp>
        <p:nvGrpSpPr>
          <p:cNvPr id="947" name="Google Shape;947;p33"/>
          <p:cNvGrpSpPr/>
          <p:nvPr/>
        </p:nvGrpSpPr>
        <p:grpSpPr>
          <a:xfrm>
            <a:off x="2333418" y="2813108"/>
            <a:ext cx="1604786" cy="2348089"/>
            <a:chOff x="596165" y="2824398"/>
            <a:chExt cx="1604786" cy="2348089"/>
          </a:xfrm>
        </p:grpSpPr>
        <p:sp>
          <p:nvSpPr>
            <p:cNvPr id="948" name="Google Shape;948;p33"/>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33"/>
            <p:cNvSpPr txBox="1"/>
            <p:nvPr/>
          </p:nvSpPr>
          <p:spPr>
            <a:xfrm>
              <a:off x="611894" y="2824888"/>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950" name="Google Shape;950;p33"/>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951" name="Google Shape;951;p33"/>
            <p:cNvSpPr txBox="1"/>
            <p:nvPr/>
          </p:nvSpPr>
          <p:spPr>
            <a:xfrm>
              <a:off x="619126" y="3880188"/>
              <a:ext cx="1487311" cy="58477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grpSp>
        <p:nvGrpSpPr>
          <p:cNvPr id="952" name="Google Shape;952;p33"/>
          <p:cNvGrpSpPr/>
          <p:nvPr/>
        </p:nvGrpSpPr>
        <p:grpSpPr>
          <a:xfrm>
            <a:off x="4112118" y="2808759"/>
            <a:ext cx="1604786" cy="2348089"/>
            <a:chOff x="606220" y="2824398"/>
            <a:chExt cx="1604786" cy="2348089"/>
          </a:xfrm>
        </p:grpSpPr>
        <p:sp>
          <p:nvSpPr>
            <p:cNvPr id="953" name="Google Shape;953;p33"/>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33"/>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955" name="Google Shape;955;p33"/>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956" name="Google Shape;956;p33"/>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957" name="Google Shape;957;p33"/>
          <p:cNvGrpSpPr/>
          <p:nvPr/>
        </p:nvGrpSpPr>
        <p:grpSpPr>
          <a:xfrm>
            <a:off x="9498595" y="2813025"/>
            <a:ext cx="1604786" cy="2348089"/>
            <a:chOff x="607836" y="2824398"/>
            <a:chExt cx="1604786" cy="2348089"/>
          </a:xfrm>
        </p:grpSpPr>
        <p:sp>
          <p:nvSpPr>
            <p:cNvPr id="958" name="Google Shape;958;p33"/>
            <p:cNvSpPr/>
            <p:nvPr/>
          </p:nvSpPr>
          <p:spPr>
            <a:xfrm>
              <a:off x="613127" y="2824398"/>
              <a:ext cx="1487312" cy="234808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33"/>
            <p:cNvSpPr txBox="1"/>
            <p:nvPr/>
          </p:nvSpPr>
          <p:spPr>
            <a:xfrm>
              <a:off x="634472" y="2847466"/>
              <a:ext cx="784223" cy="46166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960" name="Google Shape;960;p33"/>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961" name="Google Shape;961;p33"/>
            <p:cNvSpPr txBox="1"/>
            <p:nvPr/>
          </p:nvSpPr>
          <p:spPr>
            <a:xfrm>
              <a:off x="619126" y="3891477"/>
              <a:ext cx="148731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grpSp>
        <p:nvGrpSpPr>
          <p:cNvPr id="962" name="Google Shape;962;p33"/>
          <p:cNvGrpSpPr/>
          <p:nvPr/>
        </p:nvGrpSpPr>
        <p:grpSpPr>
          <a:xfrm>
            <a:off x="5966213" y="2808758"/>
            <a:ext cx="1604786" cy="2348089"/>
            <a:chOff x="606603" y="2824398"/>
            <a:chExt cx="1604786" cy="2348089"/>
          </a:xfrm>
        </p:grpSpPr>
        <p:sp>
          <p:nvSpPr>
            <p:cNvPr id="963" name="Google Shape;963;p33"/>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33"/>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965" name="Google Shape;965;p33"/>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966" name="Google Shape;966;p33"/>
            <p:cNvSpPr txBox="1"/>
            <p:nvPr/>
          </p:nvSpPr>
          <p:spPr>
            <a:xfrm>
              <a:off x="619126" y="3891477"/>
              <a:ext cx="1487311"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grpSp>
        <p:nvGrpSpPr>
          <p:cNvPr id="967" name="Google Shape;967;p33"/>
          <p:cNvGrpSpPr/>
          <p:nvPr/>
        </p:nvGrpSpPr>
        <p:grpSpPr>
          <a:xfrm>
            <a:off x="7730304" y="2825064"/>
            <a:ext cx="1604786" cy="2348089"/>
            <a:chOff x="597284" y="2824398"/>
            <a:chExt cx="1604786" cy="2348089"/>
          </a:xfrm>
        </p:grpSpPr>
        <p:sp>
          <p:nvSpPr>
            <p:cNvPr id="968" name="Google Shape;968;p33"/>
            <p:cNvSpPr/>
            <p:nvPr/>
          </p:nvSpPr>
          <p:spPr>
            <a:xfrm>
              <a:off x="613127" y="2824398"/>
              <a:ext cx="1487312" cy="234808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33"/>
            <p:cNvSpPr txBox="1"/>
            <p:nvPr/>
          </p:nvSpPr>
          <p:spPr>
            <a:xfrm>
              <a:off x="634472" y="2847466"/>
              <a:ext cx="784223" cy="461665"/>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970" name="Google Shape;970;p33"/>
            <p:cNvSpPr txBox="1"/>
            <p:nvPr/>
          </p:nvSpPr>
          <p:spPr>
            <a:xfrm>
              <a:off x="597284" y="3599633"/>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971" name="Google Shape;971;p33"/>
            <p:cNvSpPr txBox="1"/>
            <p:nvPr/>
          </p:nvSpPr>
          <p:spPr>
            <a:xfrm>
              <a:off x="619127" y="3880188"/>
              <a:ext cx="1449004"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a:t>
              </a:r>
              <a:endParaRPr/>
            </a:p>
          </p:txBody>
        </p:sp>
      </p:grpSp>
      <p:sp>
        <p:nvSpPr>
          <p:cNvPr id="972" name="Google Shape;972;p33"/>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3" name="Google Shape;973;p3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34"/>
          <p:cNvSpPr txBox="1"/>
          <p:nvPr>
            <p:ph idx="1" type="body"/>
          </p:nvPr>
        </p:nvSpPr>
        <p:spPr>
          <a:xfrm>
            <a:off x="5700932" y="2048314"/>
            <a:ext cx="5231734" cy="386174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Modernization objectives:</a:t>
            </a:r>
            <a:endParaRPr/>
          </a:p>
          <a:p>
            <a:pPr indent="-457200" lvl="0" marL="457200" rtl="0" algn="l">
              <a:lnSpc>
                <a:spcPct val="90000"/>
              </a:lnSpc>
              <a:spcBef>
                <a:spcPts val="1000"/>
              </a:spcBef>
              <a:spcAft>
                <a:spcPts val="0"/>
              </a:spcAft>
              <a:buClr>
                <a:schemeClr val="dk1"/>
              </a:buClr>
              <a:buSzPts val="2400"/>
              <a:buFont typeface="Calibri"/>
              <a:buAutoNum type="arabicPeriod"/>
            </a:pPr>
            <a:r>
              <a:rPr lang="en-US" sz="2400"/>
              <a:t>Update the logo to </a:t>
            </a:r>
            <a:r>
              <a:rPr b="1" lang="en-US" sz="2400">
                <a:highlight>
                  <a:srgbClr val="FFFF00"/>
                </a:highlight>
              </a:rPr>
              <a:t>reflect a </a:t>
            </a:r>
            <a:r>
              <a:rPr lang="en-US" sz="2400"/>
              <a:t>dynamic</a:t>
            </a:r>
            <a:r>
              <a:rPr b="1" lang="en-US" sz="2400"/>
              <a:t> </a:t>
            </a:r>
            <a:r>
              <a:rPr b="1" lang="en-US" sz="2400">
                <a:highlight>
                  <a:srgbClr val="FFFF00"/>
                </a:highlight>
              </a:rPr>
              <a:t>21</a:t>
            </a:r>
            <a:r>
              <a:rPr b="1" baseline="30000" lang="en-US" sz="2400">
                <a:highlight>
                  <a:srgbClr val="FFFF00"/>
                </a:highlight>
              </a:rPr>
              <a:t>st</a:t>
            </a:r>
            <a:r>
              <a:rPr b="1" lang="en-US" sz="2400">
                <a:highlight>
                  <a:srgbClr val="FFFF00"/>
                </a:highlight>
              </a:rPr>
              <a:t> century company</a:t>
            </a:r>
            <a:r>
              <a:rPr lang="en-US" sz="2400"/>
              <a:t>.</a:t>
            </a:r>
            <a:endParaRPr/>
          </a:p>
          <a:p>
            <a:pPr indent="-457200" lvl="0" marL="457200" rtl="0" algn="l">
              <a:lnSpc>
                <a:spcPct val="90000"/>
              </a:lnSpc>
              <a:spcBef>
                <a:spcPts val="1000"/>
              </a:spcBef>
              <a:spcAft>
                <a:spcPts val="0"/>
              </a:spcAft>
              <a:buClr>
                <a:schemeClr val="dk1"/>
              </a:buClr>
              <a:buSzPts val="2400"/>
              <a:buFont typeface="Calibri"/>
              <a:buAutoNum type="arabicPeriod"/>
            </a:pPr>
            <a:r>
              <a:rPr b="1" lang="en-US" sz="2400">
                <a:highlight>
                  <a:srgbClr val="FFFF00"/>
                </a:highlight>
              </a:rPr>
              <a:t>Improve visual appeal </a:t>
            </a:r>
            <a:r>
              <a:rPr lang="en-US" sz="2400"/>
              <a:t>and flexibility.</a:t>
            </a:r>
            <a:endParaRPr/>
          </a:p>
          <a:p>
            <a:pPr indent="-457200" lvl="0" marL="457200" rtl="0" algn="l">
              <a:lnSpc>
                <a:spcPct val="90000"/>
              </a:lnSpc>
              <a:spcBef>
                <a:spcPts val="1000"/>
              </a:spcBef>
              <a:spcAft>
                <a:spcPts val="0"/>
              </a:spcAft>
              <a:buClr>
                <a:schemeClr val="dk1"/>
              </a:buClr>
              <a:buSzPts val="2400"/>
              <a:buFont typeface="Calibri"/>
              <a:buAutoNum type="arabicPeriod"/>
            </a:pPr>
            <a:r>
              <a:rPr b="1" lang="en-US" sz="2400">
                <a:highlight>
                  <a:srgbClr val="FFFF00"/>
                </a:highlight>
              </a:rPr>
              <a:t>Shape the desired perception</a:t>
            </a:r>
            <a:r>
              <a:rPr b="1" lang="en-US" sz="2400"/>
              <a:t> </a:t>
            </a:r>
            <a:r>
              <a:rPr b="1" lang="en-US" sz="2400">
                <a:highlight>
                  <a:srgbClr val="FFFF00"/>
                </a:highlight>
              </a:rPr>
              <a:t>rather than settle for the default assumption</a:t>
            </a:r>
            <a:r>
              <a:rPr b="1" lang="en-US" sz="2400"/>
              <a:t> </a:t>
            </a:r>
            <a:r>
              <a:rPr lang="en-US" sz="2400"/>
              <a:t>of CAP.</a:t>
            </a:r>
            <a:endParaRPr/>
          </a:p>
          <a:p>
            <a:pPr indent="-457200" lvl="0" marL="457200" rtl="0" algn="l">
              <a:lnSpc>
                <a:spcPct val="90000"/>
              </a:lnSpc>
              <a:spcBef>
                <a:spcPts val="1000"/>
              </a:spcBef>
              <a:spcAft>
                <a:spcPts val="0"/>
              </a:spcAft>
              <a:buClr>
                <a:schemeClr val="dk1"/>
              </a:buClr>
              <a:buSzPts val="2400"/>
              <a:buFont typeface="Calibri"/>
              <a:buAutoNum type="arabicPeriod"/>
            </a:pPr>
            <a:r>
              <a:rPr b="1" lang="en-US" sz="2400">
                <a:highlight>
                  <a:srgbClr val="FFFF00"/>
                </a:highlight>
              </a:rPr>
              <a:t>Retain CAP’s heritage</a:t>
            </a:r>
            <a:r>
              <a:rPr lang="en-US" sz="2400"/>
              <a:t>.</a:t>
            </a:r>
            <a:endParaRPr/>
          </a:p>
        </p:txBody>
      </p:sp>
      <p:sp>
        <p:nvSpPr>
          <p:cNvPr id="980" name="Google Shape;980;p3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81" name="Google Shape;981;p34"/>
          <p:cNvSpPr txBox="1"/>
          <p:nvPr>
            <p:ph type="title"/>
          </p:nvPr>
        </p:nvSpPr>
        <p:spPr>
          <a:xfrm>
            <a:off x="845940" y="167158"/>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Where We Go From Here</a:t>
            </a:r>
            <a:endParaRPr/>
          </a:p>
        </p:txBody>
      </p:sp>
      <p:grpSp>
        <p:nvGrpSpPr>
          <p:cNvPr id="982" name="Google Shape;982;p34"/>
          <p:cNvGrpSpPr/>
          <p:nvPr/>
        </p:nvGrpSpPr>
        <p:grpSpPr>
          <a:xfrm>
            <a:off x="2801175" y="1916032"/>
            <a:ext cx="2522681" cy="3982677"/>
            <a:chOff x="613127" y="2824398"/>
            <a:chExt cx="1487312" cy="2348089"/>
          </a:xfrm>
        </p:grpSpPr>
        <p:sp>
          <p:nvSpPr>
            <p:cNvPr id="983" name="Google Shape;983;p34"/>
            <p:cNvSpPr/>
            <p:nvPr/>
          </p:nvSpPr>
          <p:spPr>
            <a:xfrm>
              <a:off x="613127" y="2824398"/>
              <a:ext cx="1487312" cy="234808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34"/>
            <p:cNvSpPr txBox="1"/>
            <p:nvPr/>
          </p:nvSpPr>
          <p:spPr>
            <a:xfrm>
              <a:off x="634472" y="2847466"/>
              <a:ext cx="784223" cy="2721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985" name="Google Shape;985;p34"/>
            <p:cNvSpPr txBox="1"/>
            <p:nvPr/>
          </p:nvSpPr>
          <p:spPr>
            <a:xfrm rot="-5400000">
              <a:off x="293214" y="3921246"/>
              <a:ext cx="2111396" cy="38106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Next Steps:</a:t>
              </a:r>
              <a:endParaRPr/>
            </a:p>
          </p:txBody>
        </p:sp>
      </p:grpSp>
      <p:sp>
        <p:nvSpPr>
          <p:cNvPr id="986" name="Google Shape;986;p3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id="992" name="Google Shape;992;p35"/>
          <p:cNvPicPr preferRelativeResize="0"/>
          <p:nvPr/>
        </p:nvPicPr>
        <p:blipFill rotWithShape="1">
          <a:blip r:embed="rId3">
            <a:alphaModFix/>
          </a:blip>
          <a:srcRect b="0" l="17775" r="0" t="0"/>
          <a:stretch/>
        </p:blipFill>
        <p:spPr>
          <a:xfrm>
            <a:off x="5238557" y="4919463"/>
            <a:ext cx="1849563" cy="1805187"/>
          </a:xfrm>
          <a:prstGeom prst="rect">
            <a:avLst/>
          </a:prstGeom>
          <a:noFill/>
          <a:ln>
            <a:noFill/>
          </a:ln>
        </p:spPr>
      </p:pic>
      <p:pic>
        <p:nvPicPr>
          <p:cNvPr descr="horizontal Space Force logo with U.S. Space Force text" id="993" name="Google Shape;993;p35"/>
          <p:cNvPicPr preferRelativeResize="0"/>
          <p:nvPr/>
        </p:nvPicPr>
        <p:blipFill rotWithShape="1">
          <a:blip r:embed="rId4">
            <a:alphaModFix/>
          </a:blip>
          <a:srcRect b="0" l="28122" r="0" t="0"/>
          <a:stretch/>
        </p:blipFill>
        <p:spPr>
          <a:xfrm>
            <a:off x="1526468" y="2438400"/>
            <a:ext cx="2309067" cy="1336431"/>
          </a:xfrm>
          <a:prstGeom prst="rect">
            <a:avLst/>
          </a:prstGeom>
          <a:noFill/>
          <a:ln>
            <a:noFill/>
          </a:ln>
        </p:spPr>
      </p:pic>
      <p:pic>
        <p:nvPicPr>
          <p:cNvPr descr="US Navy vector | Marine dxf | Navy Logo eps | png | cricut cut file | separated" id="994" name="Google Shape;994;p35"/>
          <p:cNvPicPr preferRelativeResize="0"/>
          <p:nvPr/>
        </p:nvPicPr>
        <p:blipFill rotWithShape="1">
          <a:blip r:embed="rId5">
            <a:alphaModFix/>
          </a:blip>
          <a:srcRect b="44879" l="60213" r="7437" t="39420"/>
          <a:stretch/>
        </p:blipFill>
        <p:spPr>
          <a:xfrm>
            <a:off x="8153400" y="5105400"/>
            <a:ext cx="2905305" cy="1123950"/>
          </a:xfrm>
          <a:prstGeom prst="rect">
            <a:avLst/>
          </a:prstGeom>
          <a:noFill/>
          <a:ln>
            <a:noFill/>
          </a:ln>
        </p:spPr>
      </p:pic>
      <p:pic>
        <p:nvPicPr>
          <p:cNvPr descr="U.S. Air Force – Logos Download" id="995" name="Google Shape;995;p35"/>
          <p:cNvPicPr preferRelativeResize="0"/>
          <p:nvPr/>
        </p:nvPicPr>
        <p:blipFill rotWithShape="1">
          <a:blip r:embed="rId6">
            <a:alphaModFix/>
          </a:blip>
          <a:srcRect b="0" l="0" r="0" t="0"/>
          <a:stretch/>
        </p:blipFill>
        <p:spPr>
          <a:xfrm>
            <a:off x="8692998" y="1990985"/>
            <a:ext cx="2371725" cy="1924050"/>
          </a:xfrm>
          <a:prstGeom prst="rect">
            <a:avLst/>
          </a:prstGeom>
          <a:noFill/>
          <a:ln>
            <a:noFill/>
          </a:ln>
        </p:spPr>
      </p:pic>
      <p:sp>
        <p:nvSpPr>
          <p:cNvPr id="996" name="Google Shape;996;p35"/>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SMC Eagle EGA Corps Marine The Few  The Proud Car Sticker Car image 0" id="997" name="Google Shape;997;p35"/>
          <p:cNvPicPr preferRelativeResize="0"/>
          <p:nvPr/>
        </p:nvPicPr>
        <p:blipFill rotWithShape="1">
          <a:blip r:embed="rId7">
            <a:alphaModFix/>
          </a:blip>
          <a:srcRect b="0" l="0" r="0" t="0"/>
          <a:stretch/>
        </p:blipFill>
        <p:spPr>
          <a:xfrm>
            <a:off x="1123949" y="4842886"/>
            <a:ext cx="2752725" cy="1449168"/>
          </a:xfrm>
          <a:prstGeom prst="rect">
            <a:avLst/>
          </a:prstGeom>
          <a:noFill/>
          <a:ln>
            <a:noFill/>
          </a:ln>
        </p:spPr>
      </p:pic>
      <p:grpSp>
        <p:nvGrpSpPr>
          <p:cNvPr id="998" name="Google Shape;998;p35"/>
          <p:cNvGrpSpPr/>
          <p:nvPr/>
        </p:nvGrpSpPr>
        <p:grpSpPr>
          <a:xfrm>
            <a:off x="449673" y="2325010"/>
            <a:ext cx="1198037" cy="1614429"/>
            <a:chOff x="508288" y="2101516"/>
            <a:chExt cx="1292376" cy="1741556"/>
          </a:xfrm>
        </p:grpSpPr>
        <p:pic>
          <p:nvPicPr>
            <p:cNvPr descr="New United States Space Force Decal Die Cut Vinyl Multiple image 0" id="999" name="Google Shape;999;p35"/>
            <p:cNvPicPr preferRelativeResize="0"/>
            <p:nvPr/>
          </p:nvPicPr>
          <p:blipFill rotWithShape="1">
            <a:blip r:embed="rId8">
              <a:alphaModFix/>
            </a:blip>
            <a:srcRect b="19765" l="26333" r="25381" t="6549"/>
            <a:stretch/>
          </p:blipFill>
          <p:spPr>
            <a:xfrm>
              <a:off x="577515" y="2101516"/>
              <a:ext cx="1144030" cy="1732546"/>
            </a:xfrm>
            <a:prstGeom prst="triangle">
              <a:avLst>
                <a:gd fmla="val 50000" name="adj"/>
              </a:avLst>
            </a:prstGeom>
            <a:noFill/>
            <a:ln>
              <a:noFill/>
            </a:ln>
          </p:spPr>
        </p:pic>
        <p:sp>
          <p:nvSpPr>
            <p:cNvPr id="1000" name="Google Shape;1000;p35"/>
            <p:cNvSpPr/>
            <p:nvPr/>
          </p:nvSpPr>
          <p:spPr>
            <a:xfrm>
              <a:off x="508288" y="3474104"/>
              <a:ext cx="1292376" cy="368968"/>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U.S. Army logo and symbol, meaning, history, PNG" id="1001" name="Google Shape;1001;p35"/>
          <p:cNvPicPr preferRelativeResize="0"/>
          <p:nvPr/>
        </p:nvPicPr>
        <p:blipFill rotWithShape="1">
          <a:blip r:embed="rId9">
            <a:alphaModFix/>
          </a:blip>
          <a:srcRect b="0" l="16703" r="16162" t="0"/>
          <a:stretch/>
        </p:blipFill>
        <p:spPr>
          <a:xfrm>
            <a:off x="5479142" y="366744"/>
            <a:ext cx="1220537" cy="1636227"/>
          </a:xfrm>
          <a:prstGeom prst="rect">
            <a:avLst/>
          </a:prstGeom>
          <a:noFill/>
          <a:ln>
            <a:noFill/>
          </a:ln>
        </p:spPr>
      </p:pic>
      <p:grpSp>
        <p:nvGrpSpPr>
          <p:cNvPr id="1002" name="Google Shape;1002;p35"/>
          <p:cNvGrpSpPr/>
          <p:nvPr/>
        </p:nvGrpSpPr>
        <p:grpSpPr>
          <a:xfrm>
            <a:off x="4703514" y="2624310"/>
            <a:ext cx="2752725" cy="1924050"/>
            <a:chOff x="4703514" y="2624310"/>
            <a:chExt cx="2752725" cy="1924050"/>
          </a:xfrm>
        </p:grpSpPr>
        <p:sp>
          <p:nvSpPr>
            <p:cNvPr id="1003" name="Google Shape;1003;p35"/>
            <p:cNvSpPr txBox="1"/>
            <p:nvPr/>
          </p:nvSpPr>
          <p:spPr>
            <a:xfrm>
              <a:off x="5068270" y="2940561"/>
              <a:ext cx="2003435"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This is the family Civil Air Patrol should fit into.</a:t>
              </a:r>
              <a:endParaRPr/>
            </a:p>
          </p:txBody>
        </p:sp>
        <p:sp>
          <p:nvSpPr>
            <p:cNvPr id="1004" name="Google Shape;1004;p35"/>
            <p:cNvSpPr/>
            <p:nvPr/>
          </p:nvSpPr>
          <p:spPr>
            <a:xfrm>
              <a:off x="4703514" y="2624310"/>
              <a:ext cx="2752725" cy="1924050"/>
            </a:xfrm>
            <a:prstGeom prst="ellipse">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05" name="Google Shape;1005;p3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02"/>
                                        </p:tgtEl>
                                        <p:attrNameLst>
                                          <p:attrName>style.visibility</p:attrName>
                                        </p:attrNameLst>
                                      </p:cBhvr>
                                      <p:to>
                                        <p:strVal val="visible"/>
                                      </p:to>
                                    </p:set>
                                    <p:anim calcmode="lin" valueType="num">
                                      <p:cBhvr additive="base">
                                        <p:cTn dur="500"/>
                                        <p:tgtEl>
                                          <p:spTgt spid="1002"/>
                                        </p:tgtEl>
                                        <p:attrNameLst>
                                          <p:attrName>ppt_w</p:attrName>
                                        </p:attrNameLst>
                                      </p:cBhvr>
                                      <p:tavLst>
                                        <p:tav fmla="" tm="0">
                                          <p:val>
                                            <p:strVal val="0"/>
                                          </p:val>
                                        </p:tav>
                                        <p:tav fmla="" tm="100000">
                                          <p:val>
                                            <p:strVal val="#ppt_w"/>
                                          </p:val>
                                        </p:tav>
                                      </p:tavLst>
                                    </p:anim>
                                    <p:anim calcmode="lin" valueType="num">
                                      <p:cBhvr additive="base">
                                        <p:cTn dur="500"/>
                                        <p:tgtEl>
                                          <p:spTgt spid="100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36"/>
          <p:cNvSpPr/>
          <p:nvPr/>
        </p:nvSpPr>
        <p:spPr>
          <a:xfrm>
            <a:off x="5990317" y="3095523"/>
            <a:ext cx="5002306" cy="6275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36"/>
          <p:cNvSpPr/>
          <p:nvPr/>
        </p:nvSpPr>
        <p:spPr>
          <a:xfrm>
            <a:off x="5994800" y="3396712"/>
            <a:ext cx="5002306" cy="6275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13" name="Google Shape;1013;p36"/>
          <p:cNvGrpSpPr/>
          <p:nvPr/>
        </p:nvGrpSpPr>
        <p:grpSpPr>
          <a:xfrm>
            <a:off x="6868532" y="2443074"/>
            <a:ext cx="4124091" cy="2984575"/>
            <a:chOff x="5336129" y="2707508"/>
            <a:chExt cx="4981578" cy="3605132"/>
          </a:xfrm>
        </p:grpSpPr>
        <p:grpSp>
          <p:nvGrpSpPr>
            <p:cNvPr id="1014" name="Google Shape;1014;p36"/>
            <p:cNvGrpSpPr/>
            <p:nvPr/>
          </p:nvGrpSpPr>
          <p:grpSpPr>
            <a:xfrm>
              <a:off x="5336129" y="2707508"/>
              <a:ext cx="4981578" cy="3605132"/>
              <a:chOff x="1723250" y="2739769"/>
              <a:chExt cx="5013321" cy="3628103"/>
            </a:xfrm>
          </p:grpSpPr>
          <p:pic>
            <p:nvPicPr>
              <p:cNvPr id="1015" name="Google Shape;1015;p36"/>
              <p:cNvPicPr preferRelativeResize="0"/>
              <p:nvPr/>
            </p:nvPicPr>
            <p:blipFill rotWithShape="1">
              <a:blip r:embed="rId3">
                <a:alphaModFix/>
              </a:blip>
              <a:srcRect b="0" l="1250" r="43593" t="39461"/>
              <a:stretch/>
            </p:blipFill>
            <p:spPr>
              <a:xfrm rot="10800000">
                <a:off x="1723250" y="2739769"/>
                <a:ext cx="5013321" cy="3565418"/>
              </a:xfrm>
              <a:prstGeom prst="rect">
                <a:avLst/>
              </a:prstGeom>
              <a:noFill/>
              <a:ln>
                <a:noFill/>
              </a:ln>
            </p:spPr>
          </p:pic>
          <p:pic>
            <p:nvPicPr>
              <p:cNvPr descr="Shape&#10;&#10;Description automatically generated with low confidence" id="1016" name="Google Shape;1016;p36"/>
              <p:cNvPicPr preferRelativeResize="0"/>
              <p:nvPr/>
            </p:nvPicPr>
            <p:blipFill rotWithShape="1">
              <a:blip r:embed="rId4">
                <a:alphaModFix amt="50000"/>
              </a:blip>
              <a:srcRect b="14063" l="0" r="0" t="13616"/>
              <a:stretch/>
            </p:blipFill>
            <p:spPr>
              <a:xfrm>
                <a:off x="1797651" y="2776639"/>
                <a:ext cx="4859943" cy="3591233"/>
              </a:xfrm>
              <a:prstGeom prst="rect">
                <a:avLst/>
              </a:prstGeom>
              <a:noFill/>
              <a:ln>
                <a:noFill/>
              </a:ln>
            </p:spPr>
          </p:pic>
        </p:grpSp>
        <p:sp>
          <p:nvSpPr>
            <p:cNvPr id="1017" name="Google Shape;1017;p36"/>
            <p:cNvSpPr/>
            <p:nvPr/>
          </p:nvSpPr>
          <p:spPr>
            <a:xfrm>
              <a:off x="7571433" y="3456634"/>
              <a:ext cx="497393" cy="346667"/>
            </a:xfrm>
            <a:prstGeom prst="blockArc">
              <a:avLst>
                <a:gd fmla="val 10825628" name="adj1"/>
                <a:gd fmla="val 264" name="adj2"/>
                <a:gd fmla="val 49999" name="adj3"/>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36"/>
            <p:cNvSpPr/>
            <p:nvPr/>
          </p:nvSpPr>
          <p:spPr>
            <a:xfrm rot="-5400000">
              <a:off x="7686991" y="4230355"/>
              <a:ext cx="271306" cy="442129"/>
            </a:xfrm>
            <a:prstGeom prst="moon">
              <a:avLst>
                <a:gd fmla="val 72685"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19" name="Google Shape;1019;p36"/>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S. Air Force logo and symbol, meaning, history, PNG" id="1020" name="Google Shape;1020;p36"/>
          <p:cNvPicPr preferRelativeResize="0"/>
          <p:nvPr/>
        </p:nvPicPr>
        <p:blipFill rotWithShape="1">
          <a:blip r:embed="rId5">
            <a:alphaModFix/>
          </a:blip>
          <a:srcRect b="20546" l="25842" r="25495" t="0"/>
          <a:stretch/>
        </p:blipFill>
        <p:spPr>
          <a:xfrm>
            <a:off x="1611823" y="2458328"/>
            <a:ext cx="3347635" cy="3074567"/>
          </a:xfrm>
          <a:prstGeom prst="rect">
            <a:avLst/>
          </a:prstGeom>
          <a:noFill/>
          <a:ln>
            <a:noFill/>
          </a:ln>
        </p:spPr>
      </p:pic>
      <p:sp>
        <p:nvSpPr>
          <p:cNvPr id="1021" name="Google Shape;1021;p36"/>
          <p:cNvSpPr txBox="1"/>
          <p:nvPr/>
        </p:nvSpPr>
        <p:spPr>
          <a:xfrm>
            <a:off x="972766" y="371961"/>
            <a:ext cx="10381034" cy="81079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Arial Black"/>
              <a:buNone/>
            </a:pPr>
            <a:r>
              <a:rPr lang="en-US" sz="4400">
                <a:solidFill>
                  <a:schemeClr val="dk1"/>
                </a:solidFill>
                <a:latin typeface="Arial Black"/>
                <a:ea typeface="Arial Black"/>
                <a:cs typeface="Arial Black"/>
                <a:sym typeface="Arial Black"/>
              </a:rPr>
              <a:t>Concept Inspiration</a:t>
            </a:r>
            <a:endParaRPr sz="6000">
              <a:solidFill>
                <a:schemeClr val="dk1"/>
              </a:solidFill>
              <a:latin typeface="Arial Black"/>
              <a:ea typeface="Arial Black"/>
              <a:cs typeface="Arial Black"/>
              <a:sym typeface="Arial Black"/>
            </a:endParaRPr>
          </a:p>
        </p:txBody>
      </p:sp>
      <p:pic>
        <p:nvPicPr>
          <p:cNvPr descr="A picture containing drawing&#10;&#10;Description automatically generated" id="1022" name="Google Shape;1022;p36"/>
          <p:cNvPicPr preferRelativeResize="0"/>
          <p:nvPr/>
        </p:nvPicPr>
        <p:blipFill rotWithShape="1">
          <a:blip r:embed="rId6">
            <a:alphaModFix amt="50000"/>
          </a:blip>
          <a:srcRect b="0" l="0" r="0" t="0"/>
          <a:stretch/>
        </p:blipFill>
        <p:spPr>
          <a:xfrm rot="10800000">
            <a:off x="1683696" y="1886407"/>
            <a:ext cx="3251698" cy="4431948"/>
          </a:xfrm>
          <a:prstGeom prst="rect">
            <a:avLst/>
          </a:prstGeom>
          <a:noFill/>
          <a:ln>
            <a:noFill/>
          </a:ln>
        </p:spPr>
      </p:pic>
      <p:sp>
        <p:nvSpPr>
          <p:cNvPr id="1023" name="Google Shape;1023;p36"/>
          <p:cNvSpPr txBox="1"/>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
        <p:nvSpPr>
          <p:cNvPr id="1024" name="Google Shape;1024;p36"/>
          <p:cNvSpPr txBox="1"/>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600">
                <a:solidFill>
                  <a:srgbClr val="BDBDBD"/>
                </a:solidFill>
                <a:latin typeface="Arial Black"/>
                <a:ea typeface="Arial Black"/>
                <a:cs typeface="Arial Black"/>
                <a:sym typeface="Arial Black"/>
              </a:rPr>
              <a:t>‹#›</a:t>
            </a:fld>
            <a:endParaRPr sz="1200">
              <a:solidFill>
                <a:srgbClr val="BDBDBD"/>
              </a:solidFill>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022"/>
                                        </p:tgtEl>
                                        <p:attrNameLst>
                                          <p:attrName>style.visibility</p:attrName>
                                        </p:attrNameLst>
                                      </p:cBhvr>
                                      <p:to>
                                        <p:strVal val="visible"/>
                                      </p:to>
                                    </p:set>
                                    <p:anim calcmode="lin" valueType="num">
                                      <p:cBhvr additive="base">
                                        <p:cTn dur="1000"/>
                                        <p:tgtEl>
                                          <p:spTgt spid="10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gtEl>
                                        <p:attrNameLst>
                                          <p:attrName>style.visibility</p:attrName>
                                        </p:attrNameLst>
                                      </p:cBhvr>
                                      <p:to>
                                        <p:strVal val="visible"/>
                                      </p:to>
                                    </p:set>
                                    <p:anim calcmode="lin" valueType="num">
                                      <p:cBhvr additive="base">
                                        <p:cTn dur="1000"/>
                                        <p:tgtEl>
                                          <p:spTgt spid="10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grpSp>
        <p:nvGrpSpPr>
          <p:cNvPr id="1030" name="Google Shape;1030;p37"/>
          <p:cNvGrpSpPr/>
          <p:nvPr/>
        </p:nvGrpSpPr>
        <p:grpSpPr>
          <a:xfrm>
            <a:off x="2054165" y="344561"/>
            <a:ext cx="7512033" cy="4632698"/>
            <a:chOff x="6361612" y="1470548"/>
            <a:chExt cx="4606471" cy="2840829"/>
          </a:xfrm>
        </p:grpSpPr>
        <p:grpSp>
          <p:nvGrpSpPr>
            <p:cNvPr id="1031" name="Google Shape;1031;p37"/>
            <p:cNvGrpSpPr/>
            <p:nvPr/>
          </p:nvGrpSpPr>
          <p:grpSpPr>
            <a:xfrm>
              <a:off x="7541453" y="2823481"/>
              <a:ext cx="2715372" cy="722597"/>
              <a:chOff x="4336026" y="2005781"/>
              <a:chExt cx="3652684" cy="765098"/>
            </a:xfrm>
          </p:grpSpPr>
          <p:pic>
            <p:nvPicPr>
              <p:cNvPr descr="Shape&#10;&#10;Description automatically generated with low confidence" id="1032" name="Google Shape;1032;p37"/>
              <p:cNvPicPr preferRelativeResize="0"/>
              <p:nvPr/>
            </p:nvPicPr>
            <p:blipFill rotWithShape="1">
              <a:blip r:embed="rId3">
                <a:alphaModFix/>
              </a:blip>
              <a:srcRect b="53583" l="0" r="0" t="30559"/>
              <a:stretch/>
            </p:blipFill>
            <p:spPr>
              <a:xfrm>
                <a:off x="4445667" y="2005781"/>
                <a:ext cx="3305260" cy="765098"/>
              </a:xfrm>
              <a:prstGeom prst="rect">
                <a:avLst/>
              </a:prstGeom>
              <a:noFill/>
              <a:ln>
                <a:noFill/>
              </a:ln>
            </p:spPr>
          </p:pic>
          <p:cxnSp>
            <p:nvCxnSpPr>
              <p:cNvPr id="1033" name="Google Shape;1033;p37"/>
              <p:cNvCxnSpPr/>
              <p:nvPr/>
            </p:nvCxnSpPr>
            <p:spPr>
              <a:xfrm>
                <a:off x="4390103" y="2251585"/>
                <a:ext cx="3598607" cy="0"/>
              </a:xfrm>
              <a:prstGeom prst="straightConnector1">
                <a:avLst/>
              </a:prstGeom>
              <a:noFill/>
              <a:ln cap="flat" cmpd="sng" w="76200">
                <a:solidFill>
                  <a:schemeClr val="lt1"/>
                </a:solidFill>
                <a:prstDash val="solid"/>
                <a:miter lim="800000"/>
                <a:headEnd len="sm" w="sm" type="none"/>
                <a:tailEnd len="sm" w="sm" type="none"/>
              </a:ln>
            </p:spPr>
          </p:cxnSp>
          <p:cxnSp>
            <p:nvCxnSpPr>
              <p:cNvPr id="1034" name="Google Shape;1034;p37"/>
              <p:cNvCxnSpPr/>
              <p:nvPr/>
            </p:nvCxnSpPr>
            <p:spPr>
              <a:xfrm>
                <a:off x="4336026" y="2532219"/>
                <a:ext cx="3598607" cy="0"/>
              </a:xfrm>
              <a:prstGeom prst="straightConnector1">
                <a:avLst/>
              </a:prstGeom>
              <a:noFill/>
              <a:ln cap="flat" cmpd="sng" w="76200">
                <a:solidFill>
                  <a:schemeClr val="lt1"/>
                </a:solidFill>
                <a:prstDash val="solid"/>
                <a:miter lim="800000"/>
                <a:headEnd len="sm" w="sm" type="none"/>
                <a:tailEnd len="sm" w="sm" type="none"/>
              </a:ln>
            </p:spPr>
          </p:cxnSp>
        </p:grpSp>
        <p:grpSp>
          <p:nvGrpSpPr>
            <p:cNvPr id="1035" name="Google Shape;1035;p37"/>
            <p:cNvGrpSpPr/>
            <p:nvPr/>
          </p:nvGrpSpPr>
          <p:grpSpPr>
            <a:xfrm>
              <a:off x="6361612" y="1470548"/>
              <a:ext cx="4606471" cy="2840829"/>
              <a:chOff x="6361612" y="1470548"/>
              <a:chExt cx="4606471" cy="2840829"/>
            </a:xfrm>
          </p:grpSpPr>
          <p:grpSp>
            <p:nvGrpSpPr>
              <p:cNvPr id="1036" name="Google Shape;1036;p37"/>
              <p:cNvGrpSpPr/>
              <p:nvPr/>
            </p:nvGrpSpPr>
            <p:grpSpPr>
              <a:xfrm>
                <a:off x="7090198" y="1470548"/>
                <a:ext cx="3448597" cy="2840829"/>
                <a:chOff x="6740429" y="1858759"/>
                <a:chExt cx="3448597" cy="2840829"/>
              </a:xfrm>
            </p:grpSpPr>
            <p:grpSp>
              <p:nvGrpSpPr>
                <p:cNvPr id="1037" name="Google Shape;1037;p37"/>
                <p:cNvGrpSpPr/>
                <p:nvPr/>
              </p:nvGrpSpPr>
              <p:grpSpPr>
                <a:xfrm>
                  <a:off x="6856943" y="1858759"/>
                  <a:ext cx="3246251" cy="2840829"/>
                  <a:chOff x="4362675" y="1860268"/>
                  <a:chExt cx="3591871" cy="3143286"/>
                </a:xfrm>
              </p:grpSpPr>
              <p:sp>
                <p:nvSpPr>
                  <p:cNvPr id="1038" name="Google Shape;1038;p37"/>
                  <p:cNvSpPr/>
                  <p:nvPr/>
                </p:nvSpPr>
                <p:spPr>
                  <a:xfrm rot="10800000">
                    <a:off x="4629149" y="2083042"/>
                    <a:ext cx="3086099" cy="2920512"/>
                  </a:xfrm>
                  <a:prstGeom prst="triangle">
                    <a:avLst>
                      <a:gd fmla="val 50000" name="adj"/>
                    </a:avLst>
                  </a:prstGeom>
                  <a:solidFill>
                    <a:srgbClr val="1D4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9" name="Google Shape;1039;p37"/>
                  <p:cNvSpPr/>
                  <p:nvPr/>
                </p:nvSpPr>
                <p:spPr>
                  <a:xfrm rot="10800000">
                    <a:off x="4362675" y="1860268"/>
                    <a:ext cx="3591871" cy="216695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40" name="Google Shape;1040;p37"/>
                <p:cNvSpPr/>
                <p:nvPr/>
              </p:nvSpPr>
              <p:spPr>
                <a:xfrm>
                  <a:off x="8261922" y="3626156"/>
                  <a:ext cx="440914" cy="351974"/>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1" name="Google Shape;1041;p37"/>
                <p:cNvSpPr/>
                <p:nvPr/>
              </p:nvSpPr>
              <p:spPr>
                <a:xfrm rot="10800000">
                  <a:off x="6740429" y="2233748"/>
                  <a:ext cx="3448597" cy="679265"/>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42" name="Google Shape;1042;p37"/>
              <p:cNvSpPr/>
              <p:nvPr/>
            </p:nvSpPr>
            <p:spPr>
              <a:xfrm>
                <a:off x="6361612" y="1711234"/>
                <a:ext cx="4572000" cy="6531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3" name="Google Shape;1043;p37"/>
              <p:cNvSpPr/>
              <p:nvPr/>
            </p:nvSpPr>
            <p:spPr>
              <a:xfrm rot="10800000">
                <a:off x="6703915" y="2848660"/>
                <a:ext cx="1029180" cy="865743"/>
              </a:xfrm>
              <a:prstGeom prst="triangle">
                <a:avLst>
                  <a:gd fmla="val 207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37"/>
              <p:cNvSpPr/>
              <p:nvPr/>
            </p:nvSpPr>
            <p:spPr>
              <a:xfrm rot="10800000">
                <a:off x="9938903" y="2837362"/>
                <a:ext cx="1029180" cy="887787"/>
              </a:xfrm>
              <a:prstGeom prst="triangle">
                <a:avLst>
                  <a:gd fmla="val 7371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p37"/>
              <p:cNvSpPr/>
              <p:nvPr/>
            </p:nvSpPr>
            <p:spPr>
              <a:xfrm rot="10800000">
                <a:off x="7388628" y="2187623"/>
                <a:ext cx="2889676" cy="609079"/>
              </a:xfrm>
              <a:prstGeom prst="triangle">
                <a:avLst>
                  <a:gd fmla="val 50859"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1046" name="Google Shape;1046;p37"/>
          <p:cNvSpPr/>
          <p:nvPr/>
        </p:nvSpPr>
        <p:spPr>
          <a:xfrm>
            <a:off x="0" y="-1"/>
            <a:ext cx="1846385" cy="179363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p37"/>
          <p:cNvSpPr/>
          <p:nvPr/>
        </p:nvSpPr>
        <p:spPr>
          <a:xfrm>
            <a:off x="0" y="5433646"/>
            <a:ext cx="1283677" cy="142435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p37"/>
          <p:cNvSpPr/>
          <p:nvPr/>
        </p:nvSpPr>
        <p:spPr>
          <a:xfrm rot="972100">
            <a:off x="3835966" y="3506672"/>
            <a:ext cx="1616926" cy="1672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outdoor, sign&#10;&#10;Description automatically generated" id="1049" name="Google Shape;1049;p37"/>
          <p:cNvPicPr preferRelativeResize="0"/>
          <p:nvPr/>
        </p:nvPicPr>
        <p:blipFill rotWithShape="1">
          <a:blip r:embed="rId4">
            <a:alphaModFix/>
          </a:blip>
          <a:srcRect b="0" l="0" r="0" t="0"/>
          <a:stretch/>
        </p:blipFill>
        <p:spPr>
          <a:xfrm>
            <a:off x="4458663" y="4363397"/>
            <a:ext cx="1037462" cy="1037462"/>
          </a:xfrm>
          <a:prstGeom prst="rect">
            <a:avLst/>
          </a:prstGeom>
          <a:noFill/>
          <a:ln>
            <a:noFill/>
          </a:ln>
        </p:spPr>
      </p:pic>
      <p:pic>
        <p:nvPicPr>
          <p:cNvPr descr="Shape&#10;&#10;Description automatically generated with low confidence" id="1050" name="Google Shape;1050;p37"/>
          <p:cNvPicPr preferRelativeResize="0"/>
          <p:nvPr/>
        </p:nvPicPr>
        <p:blipFill rotWithShape="1">
          <a:blip r:embed="rId3">
            <a:alphaModFix/>
          </a:blip>
          <a:srcRect b="53583" l="0" r="0" t="30874"/>
          <a:stretch/>
        </p:blipFill>
        <p:spPr>
          <a:xfrm>
            <a:off x="260142" y="2513389"/>
            <a:ext cx="3347915" cy="520311"/>
          </a:xfrm>
          <a:prstGeom prst="rect">
            <a:avLst/>
          </a:prstGeom>
          <a:noFill/>
          <a:ln>
            <a:noFill/>
          </a:ln>
        </p:spPr>
      </p:pic>
      <p:grpSp>
        <p:nvGrpSpPr>
          <p:cNvPr id="1051" name="Google Shape;1051;p37"/>
          <p:cNvGrpSpPr/>
          <p:nvPr/>
        </p:nvGrpSpPr>
        <p:grpSpPr>
          <a:xfrm>
            <a:off x="225036" y="1912144"/>
            <a:ext cx="3403959" cy="2463421"/>
            <a:chOff x="5336129" y="2707508"/>
            <a:chExt cx="4981578" cy="3605132"/>
          </a:xfrm>
        </p:grpSpPr>
        <p:grpSp>
          <p:nvGrpSpPr>
            <p:cNvPr id="1052" name="Google Shape;1052;p37"/>
            <p:cNvGrpSpPr/>
            <p:nvPr/>
          </p:nvGrpSpPr>
          <p:grpSpPr>
            <a:xfrm>
              <a:off x="5336129" y="2707508"/>
              <a:ext cx="4981578" cy="3605132"/>
              <a:chOff x="1723250" y="2739768"/>
              <a:chExt cx="5013321" cy="3628104"/>
            </a:xfrm>
          </p:grpSpPr>
          <p:pic>
            <p:nvPicPr>
              <p:cNvPr id="1053" name="Google Shape;1053;p37"/>
              <p:cNvPicPr preferRelativeResize="0"/>
              <p:nvPr/>
            </p:nvPicPr>
            <p:blipFill rotWithShape="1">
              <a:blip r:embed="rId5">
                <a:alphaModFix/>
              </a:blip>
              <a:srcRect b="0" l="1250" r="43593" t="39461"/>
              <a:stretch/>
            </p:blipFill>
            <p:spPr>
              <a:xfrm rot="10800000">
                <a:off x="1723250" y="2739768"/>
                <a:ext cx="5013321" cy="3565417"/>
              </a:xfrm>
              <a:prstGeom prst="rect">
                <a:avLst/>
              </a:prstGeom>
              <a:noFill/>
              <a:ln>
                <a:noFill/>
              </a:ln>
            </p:spPr>
          </p:pic>
          <p:pic>
            <p:nvPicPr>
              <p:cNvPr descr="Shape&#10;&#10;Description automatically generated with low confidence" id="1054" name="Google Shape;1054;p37"/>
              <p:cNvPicPr preferRelativeResize="0"/>
              <p:nvPr/>
            </p:nvPicPr>
            <p:blipFill rotWithShape="1">
              <a:blip r:embed="rId6">
                <a:alphaModFix amt="50000"/>
              </a:blip>
              <a:srcRect b="14063" l="0" r="0" t="13616"/>
              <a:stretch/>
            </p:blipFill>
            <p:spPr>
              <a:xfrm>
                <a:off x="1792607" y="2776639"/>
                <a:ext cx="4859943" cy="3591233"/>
              </a:xfrm>
              <a:prstGeom prst="rect">
                <a:avLst/>
              </a:prstGeom>
              <a:noFill/>
              <a:ln>
                <a:noFill/>
              </a:ln>
            </p:spPr>
          </p:pic>
        </p:grpSp>
        <p:sp>
          <p:nvSpPr>
            <p:cNvPr id="1055" name="Google Shape;1055;p37"/>
            <p:cNvSpPr/>
            <p:nvPr/>
          </p:nvSpPr>
          <p:spPr>
            <a:xfrm rot="5400000">
              <a:off x="7587469" y="3852857"/>
              <a:ext cx="258707" cy="119403"/>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37"/>
            <p:cNvSpPr/>
            <p:nvPr/>
          </p:nvSpPr>
          <p:spPr>
            <a:xfrm rot="5400000">
              <a:off x="7795135" y="3854532"/>
              <a:ext cx="258707" cy="119403"/>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37"/>
            <p:cNvSpPr/>
            <p:nvPr/>
          </p:nvSpPr>
          <p:spPr>
            <a:xfrm>
              <a:off x="7571433" y="3456634"/>
              <a:ext cx="497393" cy="346667"/>
            </a:xfrm>
            <a:prstGeom prst="blockArc">
              <a:avLst>
                <a:gd fmla="val 10825628" name="adj1"/>
                <a:gd fmla="val 264" name="adj2"/>
                <a:gd fmla="val 49999" name="adj3"/>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58" name="Google Shape;1058;p37"/>
            <p:cNvSpPr/>
            <p:nvPr/>
          </p:nvSpPr>
          <p:spPr>
            <a:xfrm rot="-5400000">
              <a:off x="7686991" y="4230355"/>
              <a:ext cx="271306" cy="442129"/>
            </a:xfrm>
            <a:prstGeom prst="moon">
              <a:avLst>
                <a:gd fmla="val 72685"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59" name="Google Shape;1059;p37"/>
          <p:cNvGrpSpPr/>
          <p:nvPr/>
        </p:nvGrpSpPr>
        <p:grpSpPr>
          <a:xfrm>
            <a:off x="752346" y="512560"/>
            <a:ext cx="3051114" cy="541622"/>
            <a:chOff x="3432981" y="537415"/>
            <a:chExt cx="3051114" cy="541622"/>
          </a:xfrm>
        </p:grpSpPr>
        <p:sp>
          <p:nvSpPr>
            <p:cNvPr id="1060" name="Google Shape;1060;p37"/>
            <p:cNvSpPr txBox="1"/>
            <p:nvPr/>
          </p:nvSpPr>
          <p:spPr>
            <a:xfrm>
              <a:off x="4095737" y="657136"/>
              <a:ext cx="238835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Aviation</a:t>
              </a:r>
              <a:endParaRPr/>
            </a:p>
          </p:txBody>
        </p:sp>
        <p:sp>
          <p:nvSpPr>
            <p:cNvPr id="1061" name="Google Shape;1061;p37"/>
            <p:cNvSpPr/>
            <p:nvPr/>
          </p:nvSpPr>
          <p:spPr>
            <a:xfrm>
              <a:off x="3432981" y="537415"/>
              <a:ext cx="538517" cy="538517"/>
            </a:xfrm>
            <a:prstGeom prst="flowChartConnector">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Arial Black"/>
                  <a:ea typeface="Arial Black"/>
                  <a:cs typeface="Arial Black"/>
                  <a:sym typeface="Arial Black"/>
                </a:rPr>
                <a:t>1</a:t>
              </a:r>
              <a:endParaRPr/>
            </a:p>
          </p:txBody>
        </p:sp>
        <p:sp>
          <p:nvSpPr>
            <p:cNvPr id="1062" name="Google Shape;1062;p37"/>
            <p:cNvSpPr/>
            <p:nvPr/>
          </p:nvSpPr>
          <p:spPr>
            <a:xfrm>
              <a:off x="3439235" y="546775"/>
              <a:ext cx="2065447" cy="532262"/>
            </a:xfrm>
            <a:prstGeom prst="roundRect">
              <a:avLst>
                <a:gd fmla="val 50000"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1063" name="Google Shape;1063;p37"/>
          <p:cNvPicPr preferRelativeResize="0"/>
          <p:nvPr/>
        </p:nvPicPr>
        <p:blipFill rotWithShape="1">
          <a:blip r:embed="rId7">
            <a:alphaModFix/>
          </a:blip>
          <a:srcRect b="21986" l="16214" r="16102" t="0"/>
          <a:stretch/>
        </p:blipFill>
        <p:spPr>
          <a:xfrm>
            <a:off x="8752673" y="4861058"/>
            <a:ext cx="1988457" cy="1788872"/>
          </a:xfrm>
          <a:prstGeom prst="rect">
            <a:avLst/>
          </a:prstGeom>
          <a:solidFill>
            <a:schemeClr val="lt1">
              <a:alpha val="44705"/>
            </a:schemeClr>
          </a:solidFill>
          <a:ln>
            <a:noFill/>
          </a:ln>
        </p:spPr>
      </p:pic>
      <p:grpSp>
        <p:nvGrpSpPr>
          <p:cNvPr id="1064" name="Google Shape;1064;p37"/>
          <p:cNvGrpSpPr/>
          <p:nvPr/>
        </p:nvGrpSpPr>
        <p:grpSpPr>
          <a:xfrm>
            <a:off x="9159781" y="530848"/>
            <a:ext cx="3895362" cy="521190"/>
            <a:chOff x="6695300" y="318448"/>
            <a:chExt cx="3895362" cy="521190"/>
          </a:xfrm>
        </p:grpSpPr>
        <p:sp>
          <p:nvSpPr>
            <p:cNvPr id="1065" name="Google Shape;1065;p37"/>
            <p:cNvSpPr txBox="1"/>
            <p:nvPr/>
          </p:nvSpPr>
          <p:spPr>
            <a:xfrm>
              <a:off x="7246961" y="436727"/>
              <a:ext cx="33437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Volunteerism</a:t>
              </a:r>
              <a:endParaRPr/>
            </a:p>
          </p:txBody>
        </p:sp>
        <p:sp>
          <p:nvSpPr>
            <p:cNvPr id="1066" name="Google Shape;1066;p37"/>
            <p:cNvSpPr/>
            <p:nvPr/>
          </p:nvSpPr>
          <p:spPr>
            <a:xfrm>
              <a:off x="6695300" y="319456"/>
              <a:ext cx="515204" cy="515204"/>
            </a:xfrm>
            <a:prstGeom prst="flowChartConnector">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Arial Black"/>
                  <a:ea typeface="Arial Black"/>
                  <a:cs typeface="Arial Black"/>
                  <a:sym typeface="Arial Black"/>
                </a:rPr>
                <a:t>2</a:t>
              </a:r>
              <a:endParaRPr/>
            </a:p>
          </p:txBody>
        </p:sp>
        <p:sp>
          <p:nvSpPr>
            <p:cNvPr id="1067" name="Google Shape;1067;p37"/>
            <p:cNvSpPr/>
            <p:nvPr/>
          </p:nvSpPr>
          <p:spPr>
            <a:xfrm>
              <a:off x="6698207" y="318448"/>
              <a:ext cx="2135349" cy="521190"/>
            </a:xfrm>
            <a:prstGeom prst="roundRect">
              <a:avLst>
                <a:gd fmla="val 50000"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68" name="Google Shape;1068;p37"/>
          <p:cNvGrpSpPr/>
          <p:nvPr/>
        </p:nvGrpSpPr>
        <p:grpSpPr>
          <a:xfrm>
            <a:off x="4999283" y="5487499"/>
            <a:ext cx="2888671" cy="532262"/>
            <a:chOff x="5498909" y="5397690"/>
            <a:chExt cx="2888671" cy="532262"/>
          </a:xfrm>
        </p:grpSpPr>
        <p:sp>
          <p:nvSpPr>
            <p:cNvPr id="1069" name="Google Shape;1069;p37"/>
            <p:cNvSpPr txBox="1"/>
            <p:nvPr/>
          </p:nvSpPr>
          <p:spPr>
            <a:xfrm>
              <a:off x="6149349" y="5482904"/>
              <a:ext cx="223823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Heritage</a:t>
              </a:r>
              <a:endParaRPr/>
            </a:p>
          </p:txBody>
        </p:sp>
        <p:sp>
          <p:nvSpPr>
            <p:cNvPr id="1070" name="Google Shape;1070;p37"/>
            <p:cNvSpPr/>
            <p:nvPr/>
          </p:nvSpPr>
          <p:spPr>
            <a:xfrm>
              <a:off x="5498909" y="5403181"/>
              <a:ext cx="519754" cy="519754"/>
            </a:xfrm>
            <a:prstGeom prst="flowChartConnector">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Arial Black"/>
                  <a:ea typeface="Arial Black"/>
                  <a:cs typeface="Arial Black"/>
                  <a:sym typeface="Arial Black"/>
                </a:rPr>
                <a:t>4</a:t>
              </a:r>
              <a:endParaRPr/>
            </a:p>
          </p:txBody>
        </p:sp>
        <p:sp>
          <p:nvSpPr>
            <p:cNvPr id="1071" name="Google Shape;1071;p37"/>
            <p:cNvSpPr/>
            <p:nvPr/>
          </p:nvSpPr>
          <p:spPr>
            <a:xfrm>
              <a:off x="5501753" y="5397690"/>
              <a:ext cx="2121535" cy="532262"/>
            </a:xfrm>
            <a:prstGeom prst="roundRect">
              <a:avLst>
                <a:gd fmla="val 50000"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072" name="Google Shape;1072;p37"/>
          <p:cNvGrpSpPr/>
          <p:nvPr/>
        </p:nvGrpSpPr>
        <p:grpSpPr>
          <a:xfrm>
            <a:off x="9445921" y="3580377"/>
            <a:ext cx="3980311" cy="548186"/>
            <a:chOff x="9239535" y="3429000"/>
            <a:chExt cx="3980311" cy="548186"/>
          </a:xfrm>
        </p:grpSpPr>
        <p:sp>
          <p:nvSpPr>
            <p:cNvPr id="1073" name="Google Shape;1073;p37"/>
            <p:cNvSpPr/>
            <p:nvPr/>
          </p:nvSpPr>
          <p:spPr>
            <a:xfrm>
              <a:off x="9239535" y="3429000"/>
              <a:ext cx="548186" cy="548186"/>
            </a:xfrm>
            <a:prstGeom prst="flowChartConnector">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Arial Black"/>
                  <a:ea typeface="Arial Black"/>
                  <a:cs typeface="Arial Black"/>
                  <a:sym typeface="Arial Black"/>
                </a:rPr>
                <a:t>3</a:t>
              </a:r>
              <a:endParaRPr/>
            </a:p>
          </p:txBody>
        </p:sp>
        <p:sp>
          <p:nvSpPr>
            <p:cNvPr id="1074" name="Google Shape;1074;p37"/>
            <p:cNvSpPr/>
            <p:nvPr/>
          </p:nvSpPr>
          <p:spPr>
            <a:xfrm>
              <a:off x="9252612" y="3442647"/>
              <a:ext cx="2128169" cy="532262"/>
            </a:xfrm>
            <a:prstGeom prst="roundRect">
              <a:avLst>
                <a:gd fmla="val 50000"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5" name="Google Shape;1075;p37"/>
            <p:cNvSpPr txBox="1"/>
            <p:nvPr/>
          </p:nvSpPr>
          <p:spPr>
            <a:xfrm>
              <a:off x="9876145" y="3544171"/>
              <a:ext cx="334370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Partnership</a:t>
              </a:r>
              <a:endParaRPr/>
            </a:p>
          </p:txBody>
        </p:sp>
      </p:grpSp>
      <p:sp>
        <p:nvSpPr>
          <p:cNvPr id="1076" name="Google Shape;1076;p37"/>
          <p:cNvSpPr/>
          <p:nvPr/>
        </p:nvSpPr>
        <p:spPr>
          <a:xfrm>
            <a:off x="8464399" y="7573355"/>
            <a:ext cx="2478009" cy="26436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77" name="Google Shape;1077;p37"/>
          <p:cNvGrpSpPr/>
          <p:nvPr/>
        </p:nvGrpSpPr>
        <p:grpSpPr>
          <a:xfrm>
            <a:off x="8635302" y="1398703"/>
            <a:ext cx="1887905" cy="1682749"/>
            <a:chOff x="4907349" y="2540907"/>
            <a:chExt cx="3647302" cy="3250955"/>
          </a:xfrm>
        </p:grpSpPr>
        <p:sp>
          <p:nvSpPr>
            <p:cNvPr id="1078" name="Google Shape;1078;p37"/>
            <p:cNvSpPr/>
            <p:nvPr/>
          </p:nvSpPr>
          <p:spPr>
            <a:xfrm rot="10800000">
              <a:off x="5187950" y="2871349"/>
              <a:ext cx="3086100" cy="2920513"/>
            </a:xfrm>
            <a:prstGeom prst="triangle">
              <a:avLst>
                <a:gd fmla="val 50000" name="adj"/>
              </a:avLst>
            </a:prstGeom>
            <a:solidFill>
              <a:srgbClr val="005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37"/>
            <p:cNvSpPr/>
            <p:nvPr/>
          </p:nvSpPr>
          <p:spPr>
            <a:xfrm rot="10800000">
              <a:off x="4907349" y="2540907"/>
              <a:ext cx="3647302" cy="216789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cxnSp>
        <p:nvCxnSpPr>
          <p:cNvPr id="1080" name="Google Shape;1080;p37"/>
          <p:cNvCxnSpPr>
            <a:stCxn id="1062" idx="3"/>
          </p:cNvCxnSpPr>
          <p:nvPr/>
        </p:nvCxnSpPr>
        <p:spPr>
          <a:xfrm>
            <a:off x="2824047" y="788051"/>
            <a:ext cx="0" cy="1955100"/>
          </a:xfrm>
          <a:prstGeom prst="straightConnector1">
            <a:avLst/>
          </a:prstGeom>
          <a:noFill/>
          <a:ln cap="flat" cmpd="sng" w="38100">
            <a:solidFill>
              <a:srgbClr val="FE1EE3"/>
            </a:solidFill>
            <a:prstDash val="solid"/>
            <a:miter lim="800000"/>
            <a:headEnd len="med" w="med" type="oval"/>
            <a:tailEnd len="med" w="med" type="oval"/>
          </a:ln>
        </p:spPr>
      </p:cxnSp>
      <p:sp>
        <p:nvSpPr>
          <p:cNvPr id="1081" name="Google Shape;1081;p37"/>
          <p:cNvSpPr/>
          <p:nvPr/>
        </p:nvSpPr>
        <p:spPr>
          <a:xfrm>
            <a:off x="8635302" y="1465625"/>
            <a:ext cx="1951234" cy="3138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37"/>
          <p:cNvSpPr/>
          <p:nvPr/>
        </p:nvSpPr>
        <p:spPr>
          <a:xfrm rot="-894039">
            <a:off x="6781580" y="3511475"/>
            <a:ext cx="1466106" cy="28505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083" name="Google Shape;1083;p37"/>
          <p:cNvCxnSpPr>
            <a:endCxn id="1074" idx="1"/>
          </p:cNvCxnSpPr>
          <p:nvPr/>
        </p:nvCxnSpPr>
        <p:spPr>
          <a:xfrm rot="10800000">
            <a:off x="9458998" y="3860155"/>
            <a:ext cx="0" cy="1870800"/>
          </a:xfrm>
          <a:prstGeom prst="straightConnector1">
            <a:avLst/>
          </a:prstGeom>
          <a:noFill/>
          <a:ln cap="flat" cmpd="sng" w="38100">
            <a:solidFill>
              <a:srgbClr val="FE1EE3"/>
            </a:solidFill>
            <a:prstDash val="solid"/>
            <a:miter lim="800000"/>
            <a:headEnd len="med" w="med" type="oval"/>
            <a:tailEnd len="med" w="med" type="oval"/>
          </a:ln>
        </p:spPr>
      </p:cxnSp>
      <p:cxnSp>
        <p:nvCxnSpPr>
          <p:cNvPr id="1084" name="Google Shape;1084;p37"/>
          <p:cNvCxnSpPr/>
          <p:nvPr/>
        </p:nvCxnSpPr>
        <p:spPr>
          <a:xfrm>
            <a:off x="4773128" y="2530228"/>
            <a:ext cx="836580" cy="1578160"/>
          </a:xfrm>
          <a:prstGeom prst="straightConnector1">
            <a:avLst/>
          </a:prstGeom>
          <a:noFill/>
          <a:ln cap="flat" cmpd="sng" w="57150">
            <a:solidFill>
              <a:schemeClr val="lt1"/>
            </a:solidFill>
            <a:prstDash val="solid"/>
            <a:miter lim="800000"/>
            <a:headEnd len="sm" w="sm" type="none"/>
            <a:tailEnd len="sm" w="sm" type="none"/>
          </a:ln>
        </p:spPr>
      </p:cxnSp>
      <p:cxnSp>
        <p:nvCxnSpPr>
          <p:cNvPr id="1085" name="Google Shape;1085;p37"/>
          <p:cNvCxnSpPr/>
          <p:nvPr/>
        </p:nvCxnSpPr>
        <p:spPr>
          <a:xfrm flipH="1">
            <a:off x="6624335" y="1868287"/>
            <a:ext cx="1147628" cy="2165815"/>
          </a:xfrm>
          <a:prstGeom prst="straightConnector1">
            <a:avLst/>
          </a:prstGeom>
          <a:noFill/>
          <a:ln cap="flat" cmpd="sng" w="57150">
            <a:solidFill>
              <a:schemeClr val="lt1"/>
            </a:solidFill>
            <a:prstDash val="solid"/>
            <a:miter lim="800000"/>
            <a:headEnd len="sm" w="sm" type="none"/>
            <a:tailEnd len="sm" w="sm" type="none"/>
          </a:ln>
        </p:spPr>
      </p:cxnSp>
      <p:sp>
        <p:nvSpPr>
          <p:cNvPr id="1086" name="Google Shape;1086;p37"/>
          <p:cNvSpPr txBox="1"/>
          <p:nvPr/>
        </p:nvSpPr>
        <p:spPr>
          <a:xfrm>
            <a:off x="0" y="371961"/>
            <a:ext cx="12192000" cy="810796"/>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200"/>
              <a:buFont typeface="Arial Black"/>
              <a:buNone/>
            </a:pPr>
            <a:r>
              <a:rPr lang="en-US" sz="3200">
                <a:solidFill>
                  <a:schemeClr val="dk1"/>
                </a:solidFill>
                <a:latin typeface="Arial Black"/>
                <a:ea typeface="Arial Black"/>
                <a:cs typeface="Arial Black"/>
                <a:sym typeface="Arial Black"/>
              </a:rPr>
              <a:t>Logo Brand Story</a:t>
            </a:r>
            <a:endParaRPr sz="4400">
              <a:solidFill>
                <a:schemeClr val="dk1"/>
              </a:solidFill>
              <a:latin typeface="Arial Black"/>
              <a:ea typeface="Arial Black"/>
              <a:cs typeface="Arial Black"/>
              <a:sym typeface="Arial Black"/>
            </a:endParaRPr>
          </a:p>
        </p:txBody>
      </p:sp>
      <p:sp>
        <p:nvSpPr>
          <p:cNvPr id="1087" name="Google Shape;1087;p37"/>
          <p:cNvSpPr txBox="1"/>
          <p:nvPr/>
        </p:nvSpPr>
        <p:spPr>
          <a:xfrm>
            <a:off x="747545" y="1057824"/>
            <a:ext cx="2333081"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Narrow"/>
                <a:ea typeface="Arial Narrow"/>
                <a:cs typeface="Arial Narrow"/>
                <a:sym typeface="Arial Narrow"/>
              </a:rPr>
              <a:t>Aviation differentiates CAP from other nonprofits in youth development, emergency services, and education.</a:t>
            </a:r>
            <a:endParaRPr/>
          </a:p>
        </p:txBody>
      </p:sp>
      <p:sp>
        <p:nvSpPr>
          <p:cNvPr id="1088" name="Google Shape;1088;p37"/>
          <p:cNvSpPr txBox="1"/>
          <p:nvPr/>
        </p:nvSpPr>
        <p:spPr>
          <a:xfrm>
            <a:off x="9212437" y="1057341"/>
            <a:ext cx="206287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Narrow"/>
                <a:ea typeface="Arial Narrow"/>
                <a:cs typeface="Arial Narrow"/>
                <a:sym typeface="Arial Narrow"/>
              </a:rPr>
              <a:t>Volunteerism fuels CAP which is why “Volunteers” is the first word in the mission statement.</a:t>
            </a:r>
            <a:endParaRPr/>
          </a:p>
        </p:txBody>
      </p:sp>
      <p:sp>
        <p:nvSpPr>
          <p:cNvPr id="1089" name="Google Shape;1089;p37"/>
          <p:cNvSpPr txBox="1"/>
          <p:nvPr/>
        </p:nvSpPr>
        <p:spPr>
          <a:xfrm>
            <a:off x="5027498" y="6033976"/>
            <a:ext cx="2117517"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Narrow"/>
                <a:ea typeface="Arial Narrow"/>
                <a:cs typeface="Arial Narrow"/>
                <a:sym typeface="Arial Narrow"/>
              </a:rPr>
              <a:t>Triangle and bars in the negative space celebrate the heritage of CAP’s Civil Defense roots.</a:t>
            </a:r>
            <a:endParaRPr/>
          </a:p>
        </p:txBody>
      </p:sp>
      <p:sp>
        <p:nvSpPr>
          <p:cNvPr id="1090" name="Google Shape;1090;p37"/>
          <p:cNvSpPr txBox="1"/>
          <p:nvPr/>
        </p:nvSpPr>
        <p:spPr>
          <a:xfrm>
            <a:off x="667395" y="5670303"/>
            <a:ext cx="224785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Narrow"/>
                <a:ea typeface="Arial Narrow"/>
                <a:cs typeface="Arial Narrow"/>
                <a:sym typeface="Arial Narrow"/>
              </a:rPr>
              <a:t>Bars divide in the wing shape into thirds to represent three CAP programs.</a:t>
            </a:r>
            <a:endParaRPr/>
          </a:p>
        </p:txBody>
      </p:sp>
      <p:sp>
        <p:nvSpPr>
          <p:cNvPr id="1091" name="Google Shape;1091;p37"/>
          <p:cNvSpPr txBox="1"/>
          <p:nvPr/>
        </p:nvSpPr>
        <p:spPr>
          <a:xfrm>
            <a:off x="9458998" y="4130513"/>
            <a:ext cx="228189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Narrow"/>
                <a:ea typeface="Arial Narrow"/>
                <a:cs typeface="Arial Narrow"/>
                <a:sym typeface="Arial Narrow"/>
              </a:rPr>
              <a:t>Color and aesthetic cues visually align CAP as a Total Force partner of today’s modern Air Force.</a:t>
            </a:r>
            <a:endParaRPr/>
          </a:p>
        </p:txBody>
      </p:sp>
      <p:pic>
        <p:nvPicPr>
          <p:cNvPr id="1092" name="Google Shape;1092;p37"/>
          <p:cNvPicPr preferRelativeResize="0"/>
          <p:nvPr/>
        </p:nvPicPr>
        <p:blipFill rotWithShape="1">
          <a:blip r:embed="rId8">
            <a:alphaModFix/>
          </a:blip>
          <a:srcRect b="0" l="0" r="0" t="0"/>
          <a:stretch/>
        </p:blipFill>
        <p:spPr>
          <a:xfrm>
            <a:off x="6929726" y="4677226"/>
            <a:ext cx="1270415" cy="689796"/>
          </a:xfrm>
          <a:prstGeom prst="rect">
            <a:avLst/>
          </a:prstGeom>
          <a:noFill/>
          <a:ln>
            <a:noFill/>
          </a:ln>
        </p:spPr>
      </p:pic>
      <p:grpSp>
        <p:nvGrpSpPr>
          <p:cNvPr id="1093" name="Google Shape;1093;p37"/>
          <p:cNvGrpSpPr/>
          <p:nvPr/>
        </p:nvGrpSpPr>
        <p:grpSpPr>
          <a:xfrm>
            <a:off x="5197400" y="5018822"/>
            <a:ext cx="1913744" cy="458391"/>
            <a:chOff x="5197400" y="5018822"/>
            <a:chExt cx="1913744" cy="458391"/>
          </a:xfrm>
        </p:grpSpPr>
        <p:cxnSp>
          <p:nvCxnSpPr>
            <p:cNvPr id="1094" name="Google Shape;1094;p37"/>
            <p:cNvCxnSpPr/>
            <p:nvPr/>
          </p:nvCxnSpPr>
          <p:spPr>
            <a:xfrm rot="10800000">
              <a:off x="5197400" y="5018822"/>
              <a:ext cx="856822" cy="458082"/>
            </a:xfrm>
            <a:prstGeom prst="straightConnector1">
              <a:avLst/>
            </a:prstGeom>
            <a:noFill/>
            <a:ln cap="flat" cmpd="sng" w="38100">
              <a:solidFill>
                <a:srgbClr val="FE1EE3"/>
              </a:solidFill>
              <a:prstDash val="solid"/>
              <a:miter lim="800000"/>
              <a:headEnd len="med" w="med" type="oval"/>
              <a:tailEnd len="med" w="med" type="oval"/>
            </a:ln>
          </p:spPr>
        </p:cxnSp>
        <p:cxnSp>
          <p:nvCxnSpPr>
            <p:cNvPr id="1095" name="Google Shape;1095;p37"/>
            <p:cNvCxnSpPr/>
            <p:nvPr/>
          </p:nvCxnSpPr>
          <p:spPr>
            <a:xfrm flipH="1" rot="10800000">
              <a:off x="6344186" y="5031641"/>
              <a:ext cx="766958" cy="445572"/>
            </a:xfrm>
            <a:prstGeom prst="straightConnector1">
              <a:avLst/>
            </a:prstGeom>
            <a:noFill/>
            <a:ln cap="flat" cmpd="sng" w="38100">
              <a:solidFill>
                <a:srgbClr val="FE1EE3"/>
              </a:solidFill>
              <a:prstDash val="solid"/>
              <a:miter lim="800000"/>
              <a:headEnd len="med" w="med" type="oval"/>
              <a:tailEnd len="med" w="med" type="oval"/>
            </a:ln>
          </p:spPr>
        </p:cxnSp>
      </p:grpSp>
      <p:cxnSp>
        <p:nvCxnSpPr>
          <p:cNvPr id="1096" name="Google Shape;1096;p37"/>
          <p:cNvCxnSpPr>
            <a:endCxn id="1071" idx="0"/>
          </p:cNvCxnSpPr>
          <p:nvPr/>
        </p:nvCxnSpPr>
        <p:spPr>
          <a:xfrm flipH="1">
            <a:off x="6062895" y="3637399"/>
            <a:ext cx="16200" cy="1850100"/>
          </a:xfrm>
          <a:prstGeom prst="straightConnector1">
            <a:avLst/>
          </a:prstGeom>
          <a:noFill/>
          <a:ln cap="flat" cmpd="sng" w="38100">
            <a:solidFill>
              <a:srgbClr val="FE1EE3"/>
            </a:solidFill>
            <a:prstDash val="solid"/>
            <a:miter lim="800000"/>
            <a:headEnd len="med" w="med" type="oval"/>
            <a:tailEnd len="med" w="med" type="oval"/>
          </a:ln>
        </p:spPr>
      </p:cxnSp>
      <p:cxnSp>
        <p:nvCxnSpPr>
          <p:cNvPr id="1097" name="Google Shape;1097;p37"/>
          <p:cNvCxnSpPr/>
          <p:nvPr/>
        </p:nvCxnSpPr>
        <p:spPr>
          <a:xfrm flipH="1">
            <a:off x="6360844" y="3361667"/>
            <a:ext cx="1039808" cy="2102552"/>
          </a:xfrm>
          <a:prstGeom prst="straightConnector1">
            <a:avLst/>
          </a:prstGeom>
          <a:noFill/>
          <a:ln cap="flat" cmpd="sng" w="38100">
            <a:solidFill>
              <a:srgbClr val="FE1EE3"/>
            </a:solidFill>
            <a:prstDash val="solid"/>
            <a:miter lim="800000"/>
            <a:headEnd len="med" w="med" type="oval"/>
            <a:tailEnd len="med" w="med" type="oval"/>
          </a:ln>
        </p:spPr>
      </p:cxnSp>
      <p:cxnSp>
        <p:nvCxnSpPr>
          <p:cNvPr id="1098" name="Google Shape;1098;p37"/>
          <p:cNvCxnSpPr>
            <a:stCxn id="1067" idx="1"/>
          </p:cNvCxnSpPr>
          <p:nvPr/>
        </p:nvCxnSpPr>
        <p:spPr>
          <a:xfrm flipH="1">
            <a:off x="6979588" y="791443"/>
            <a:ext cx="2183100" cy="2017500"/>
          </a:xfrm>
          <a:prstGeom prst="straightConnector1">
            <a:avLst/>
          </a:prstGeom>
          <a:noFill/>
          <a:ln cap="flat" cmpd="sng" w="38100">
            <a:solidFill>
              <a:srgbClr val="FE1EE3"/>
            </a:solidFill>
            <a:prstDash val="solid"/>
            <a:miter lim="800000"/>
            <a:headEnd len="med" w="med" type="oval"/>
            <a:tailEnd len="med" w="med" type="oval"/>
          </a:ln>
        </p:spPr>
      </p:cxnSp>
      <p:grpSp>
        <p:nvGrpSpPr>
          <p:cNvPr id="1099" name="Google Shape;1099;p37"/>
          <p:cNvGrpSpPr/>
          <p:nvPr/>
        </p:nvGrpSpPr>
        <p:grpSpPr>
          <a:xfrm>
            <a:off x="654746" y="5128974"/>
            <a:ext cx="2835754" cy="532262"/>
            <a:chOff x="5498909" y="5397690"/>
            <a:chExt cx="2835754" cy="532262"/>
          </a:xfrm>
        </p:grpSpPr>
        <p:sp>
          <p:nvSpPr>
            <p:cNvPr id="1100" name="Google Shape;1100;p37"/>
            <p:cNvSpPr txBox="1"/>
            <p:nvPr/>
          </p:nvSpPr>
          <p:spPr>
            <a:xfrm>
              <a:off x="6096432" y="5501399"/>
              <a:ext cx="223823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Programs</a:t>
              </a:r>
              <a:endParaRPr/>
            </a:p>
          </p:txBody>
        </p:sp>
        <p:sp>
          <p:nvSpPr>
            <p:cNvPr id="1101" name="Google Shape;1101;p37"/>
            <p:cNvSpPr/>
            <p:nvPr/>
          </p:nvSpPr>
          <p:spPr>
            <a:xfrm>
              <a:off x="5498909" y="5403181"/>
              <a:ext cx="519754" cy="519754"/>
            </a:xfrm>
            <a:prstGeom prst="flowChartConnector">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Arial Black"/>
                  <a:ea typeface="Arial Black"/>
                  <a:cs typeface="Arial Black"/>
                  <a:sym typeface="Arial Black"/>
                </a:rPr>
                <a:t>5</a:t>
              </a:r>
              <a:endParaRPr/>
            </a:p>
          </p:txBody>
        </p:sp>
        <p:sp>
          <p:nvSpPr>
            <p:cNvPr id="1102" name="Google Shape;1102;p37"/>
            <p:cNvSpPr/>
            <p:nvPr/>
          </p:nvSpPr>
          <p:spPr>
            <a:xfrm>
              <a:off x="5501753" y="5397690"/>
              <a:ext cx="2121535" cy="532262"/>
            </a:xfrm>
            <a:prstGeom prst="roundRect">
              <a:avLst>
                <a:gd fmla="val 50000" name="adj"/>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03" name="Google Shape;1103;p37"/>
          <p:cNvSpPr/>
          <p:nvPr/>
        </p:nvSpPr>
        <p:spPr>
          <a:xfrm rot="10800000">
            <a:off x="8653464" y="1715772"/>
            <a:ext cx="1869743" cy="395785"/>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04" name="Google Shape;1104;p37"/>
          <p:cNvCxnSpPr>
            <a:endCxn id="1067" idx="1"/>
          </p:cNvCxnSpPr>
          <p:nvPr/>
        </p:nvCxnSpPr>
        <p:spPr>
          <a:xfrm rot="10800000">
            <a:off x="9162688" y="791443"/>
            <a:ext cx="0" cy="1324800"/>
          </a:xfrm>
          <a:prstGeom prst="straightConnector1">
            <a:avLst/>
          </a:prstGeom>
          <a:noFill/>
          <a:ln cap="flat" cmpd="sng" w="38100">
            <a:solidFill>
              <a:srgbClr val="FE1EE3"/>
            </a:solidFill>
            <a:prstDash val="solid"/>
            <a:miter lim="800000"/>
            <a:headEnd len="med" w="med" type="oval"/>
            <a:tailEnd len="med" w="med" type="oval"/>
          </a:ln>
        </p:spPr>
      </p:cxnSp>
      <p:cxnSp>
        <p:nvCxnSpPr>
          <p:cNvPr id="1105" name="Google Shape;1105;p37"/>
          <p:cNvCxnSpPr/>
          <p:nvPr/>
        </p:nvCxnSpPr>
        <p:spPr>
          <a:xfrm>
            <a:off x="7441301" y="2570531"/>
            <a:ext cx="526755" cy="77260"/>
          </a:xfrm>
          <a:prstGeom prst="straightConnector1">
            <a:avLst/>
          </a:prstGeom>
          <a:noFill/>
          <a:ln cap="flat" cmpd="sng" w="76200">
            <a:solidFill>
              <a:schemeClr val="lt1"/>
            </a:solidFill>
            <a:prstDash val="solid"/>
            <a:miter lim="800000"/>
            <a:headEnd len="sm" w="sm" type="none"/>
            <a:tailEnd len="sm" w="sm" type="none"/>
          </a:ln>
        </p:spPr>
      </p:cxnSp>
      <p:cxnSp>
        <p:nvCxnSpPr>
          <p:cNvPr id="1106" name="Google Shape;1106;p37"/>
          <p:cNvCxnSpPr/>
          <p:nvPr/>
        </p:nvCxnSpPr>
        <p:spPr>
          <a:xfrm flipH="1" rot="10800000">
            <a:off x="4056870" y="2563157"/>
            <a:ext cx="708429" cy="77260"/>
          </a:xfrm>
          <a:prstGeom prst="straightConnector1">
            <a:avLst/>
          </a:prstGeom>
          <a:noFill/>
          <a:ln cap="flat" cmpd="sng" w="76200">
            <a:solidFill>
              <a:schemeClr val="lt1"/>
            </a:solidFill>
            <a:prstDash val="solid"/>
            <a:miter lim="800000"/>
            <a:headEnd len="sm" w="sm" type="none"/>
            <a:tailEnd len="sm" w="sm" type="none"/>
          </a:ln>
        </p:spPr>
      </p:cxnSp>
      <p:cxnSp>
        <p:nvCxnSpPr>
          <p:cNvPr id="1107" name="Google Shape;1107;p37"/>
          <p:cNvCxnSpPr/>
          <p:nvPr/>
        </p:nvCxnSpPr>
        <p:spPr>
          <a:xfrm flipH="1" rot="10800000">
            <a:off x="3924325" y="2480843"/>
            <a:ext cx="384182" cy="1542158"/>
          </a:xfrm>
          <a:prstGeom prst="straightConnector1">
            <a:avLst/>
          </a:prstGeom>
          <a:noFill/>
          <a:ln cap="flat" cmpd="sng" w="76200">
            <a:solidFill>
              <a:schemeClr val="lt1"/>
            </a:solidFill>
            <a:prstDash val="solid"/>
            <a:miter lim="800000"/>
            <a:headEnd len="sm" w="sm" type="none"/>
            <a:tailEnd len="sm" w="sm" type="none"/>
          </a:ln>
        </p:spPr>
      </p:cxnSp>
      <p:cxnSp>
        <p:nvCxnSpPr>
          <p:cNvPr id="1108" name="Google Shape;1108;p37"/>
          <p:cNvCxnSpPr/>
          <p:nvPr/>
        </p:nvCxnSpPr>
        <p:spPr>
          <a:xfrm>
            <a:off x="7846700" y="2521416"/>
            <a:ext cx="361311" cy="1259972"/>
          </a:xfrm>
          <a:prstGeom prst="straightConnector1">
            <a:avLst/>
          </a:prstGeom>
          <a:noFill/>
          <a:ln cap="flat" cmpd="sng" w="76200">
            <a:solidFill>
              <a:schemeClr val="lt1"/>
            </a:solidFill>
            <a:prstDash val="solid"/>
            <a:miter lim="800000"/>
            <a:headEnd len="sm" w="sm" type="none"/>
            <a:tailEnd len="sm" w="sm" type="none"/>
          </a:ln>
        </p:spPr>
      </p:cxnSp>
      <p:cxnSp>
        <p:nvCxnSpPr>
          <p:cNvPr id="1109" name="Google Shape;1109;p37"/>
          <p:cNvCxnSpPr/>
          <p:nvPr/>
        </p:nvCxnSpPr>
        <p:spPr>
          <a:xfrm>
            <a:off x="7507850" y="3119989"/>
            <a:ext cx="1934598" cy="746935"/>
          </a:xfrm>
          <a:prstGeom prst="straightConnector1">
            <a:avLst/>
          </a:prstGeom>
          <a:noFill/>
          <a:ln cap="flat" cmpd="sng" w="38100">
            <a:solidFill>
              <a:srgbClr val="FE1EE3"/>
            </a:solidFill>
            <a:prstDash val="solid"/>
            <a:miter lim="800000"/>
            <a:headEnd len="med" w="med" type="oval"/>
            <a:tailEnd len="med" w="med" type="oval"/>
          </a:ln>
        </p:spPr>
      </p:cxnSp>
      <p:grpSp>
        <p:nvGrpSpPr>
          <p:cNvPr id="1110" name="Google Shape;1110;p37"/>
          <p:cNvGrpSpPr/>
          <p:nvPr/>
        </p:nvGrpSpPr>
        <p:grpSpPr>
          <a:xfrm>
            <a:off x="1917132" y="2830491"/>
            <a:ext cx="2897321" cy="2318008"/>
            <a:chOff x="1917132" y="2830491"/>
            <a:chExt cx="2897321" cy="2318008"/>
          </a:xfrm>
        </p:grpSpPr>
        <p:cxnSp>
          <p:nvCxnSpPr>
            <p:cNvPr id="1111" name="Google Shape;1111;p37"/>
            <p:cNvCxnSpPr/>
            <p:nvPr/>
          </p:nvCxnSpPr>
          <p:spPr>
            <a:xfrm flipH="1" rot="10800000">
              <a:off x="1922037" y="2830491"/>
              <a:ext cx="2456727" cy="2303974"/>
            </a:xfrm>
            <a:prstGeom prst="straightConnector1">
              <a:avLst/>
            </a:prstGeom>
            <a:noFill/>
            <a:ln cap="flat" cmpd="sng" w="38100">
              <a:solidFill>
                <a:srgbClr val="FE1EE3"/>
              </a:solidFill>
              <a:prstDash val="solid"/>
              <a:miter lim="800000"/>
              <a:headEnd len="med" w="med" type="oval"/>
              <a:tailEnd len="med" w="med" type="oval"/>
            </a:ln>
          </p:spPr>
        </p:cxnSp>
        <p:cxnSp>
          <p:nvCxnSpPr>
            <p:cNvPr id="1112" name="Google Shape;1112;p37"/>
            <p:cNvCxnSpPr/>
            <p:nvPr/>
          </p:nvCxnSpPr>
          <p:spPr>
            <a:xfrm flipH="1" rot="10800000">
              <a:off x="1929356" y="3123060"/>
              <a:ext cx="2674698" cy="2018423"/>
            </a:xfrm>
            <a:prstGeom prst="straightConnector1">
              <a:avLst/>
            </a:prstGeom>
            <a:noFill/>
            <a:ln cap="flat" cmpd="sng" w="38100">
              <a:solidFill>
                <a:srgbClr val="FE1EE3"/>
              </a:solidFill>
              <a:prstDash val="solid"/>
              <a:miter lim="800000"/>
              <a:headEnd len="med" w="med" type="oval"/>
              <a:tailEnd len="med" w="med" type="oval"/>
            </a:ln>
          </p:spPr>
        </p:cxnSp>
        <p:cxnSp>
          <p:nvCxnSpPr>
            <p:cNvPr id="1113" name="Google Shape;1113;p37"/>
            <p:cNvCxnSpPr/>
            <p:nvPr/>
          </p:nvCxnSpPr>
          <p:spPr>
            <a:xfrm flipH="1" rot="10800000">
              <a:off x="1917132" y="3479669"/>
              <a:ext cx="2897321" cy="1668830"/>
            </a:xfrm>
            <a:prstGeom prst="straightConnector1">
              <a:avLst/>
            </a:prstGeom>
            <a:noFill/>
            <a:ln cap="flat" cmpd="sng" w="38100">
              <a:solidFill>
                <a:srgbClr val="FE1EE3"/>
              </a:solidFill>
              <a:prstDash val="solid"/>
              <a:miter lim="800000"/>
              <a:headEnd len="med" w="med" type="oval"/>
              <a:tailEnd len="med" w="med" type="oval"/>
            </a:ln>
          </p:spPr>
        </p:cxnSp>
      </p:grpSp>
      <p:cxnSp>
        <p:nvCxnSpPr>
          <p:cNvPr id="1114" name="Google Shape;1114;p37"/>
          <p:cNvCxnSpPr>
            <a:stCxn id="1062" idx="3"/>
          </p:cNvCxnSpPr>
          <p:nvPr/>
        </p:nvCxnSpPr>
        <p:spPr>
          <a:xfrm>
            <a:off x="2824047" y="788051"/>
            <a:ext cx="1990500" cy="2331900"/>
          </a:xfrm>
          <a:prstGeom prst="straightConnector1">
            <a:avLst/>
          </a:prstGeom>
          <a:noFill/>
          <a:ln cap="flat" cmpd="sng" w="38100">
            <a:solidFill>
              <a:srgbClr val="FE1EE3"/>
            </a:solidFill>
            <a:prstDash val="solid"/>
            <a:miter lim="800000"/>
            <a:headEnd len="med" w="med" type="oval"/>
            <a:tailEnd len="med" w="med" type="oval"/>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par>
                                <p:cTn fill="hold" nodeType="withEffect" presetClass="entr" presetID="2" presetSubtype="4">
                                  <p:stCondLst>
                                    <p:cond delay="0"/>
                                  </p:stCondLst>
                                  <p:childTnLst>
                                    <p:set>
                                      <p:cBhvr>
                                        <p:cTn dur="1" fill="hold">
                                          <p:stCondLst>
                                            <p:cond delay="0"/>
                                          </p:stCondLst>
                                        </p:cTn>
                                        <p:tgtEl>
                                          <p:spTgt spid="1051"/>
                                        </p:tgtEl>
                                        <p:attrNameLst>
                                          <p:attrName>style.visibility</p:attrName>
                                        </p:attrNameLst>
                                      </p:cBhvr>
                                      <p:to>
                                        <p:strVal val="visible"/>
                                      </p:to>
                                    </p:set>
                                    <p:anim calcmode="lin" valueType="num">
                                      <p:cBhvr additive="base">
                                        <p:cTn dur="500"/>
                                        <p:tgtEl>
                                          <p:spTgt spid="105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par>
                                <p:cTn fill="hold" nodeType="with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500"/>
                                        <p:tgtEl>
                                          <p:spTgt spid="1083"/>
                                        </p:tgtEl>
                                      </p:cBhvr>
                                    </p:animEffect>
                                  </p:childTnLst>
                                </p:cTn>
                              </p:par>
                              <p:par>
                                <p:cTn fill="hold" nodeType="with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93"/>
                                        </p:tgtEl>
                                        <p:attrNameLst>
                                          <p:attrName>style.visibility</p:attrName>
                                        </p:attrNameLst>
                                      </p:cBhvr>
                                      <p:to>
                                        <p:strVal val="visible"/>
                                      </p:to>
                                    </p:set>
                                    <p:animEffect filter="fade" transition="in">
                                      <p:cBhvr>
                                        <p:cTn dur="500"/>
                                        <p:tgtEl>
                                          <p:spTgt spid="1093"/>
                                        </p:tgtEl>
                                      </p:cBhvr>
                                    </p:animEffec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500"/>
                                        <p:tgtEl>
                                          <p:spTgt spid="109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par>
                                <p:cTn fill="hold" nodeType="with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500"/>
                                        <p:tgtEl>
                                          <p:spTgt spid="10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96"/>
                                        </p:tgtEl>
                                        <p:attrNameLst>
                                          <p:attrName>style.visibility</p:attrName>
                                        </p:attrNameLst>
                                      </p:cBhvr>
                                      <p:to>
                                        <p:strVal val="visible"/>
                                      </p:to>
                                    </p:set>
                                    <p:animEffect filter="fade" transition="in">
                                      <p:cBhvr>
                                        <p:cTn dur="500"/>
                                        <p:tgtEl>
                                          <p:spTgt spid="109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500"/>
                                        <p:tgtEl>
                                          <p:spTgt spid="1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38"/>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1" name="Google Shape;1121;p38"/>
          <p:cNvSpPr/>
          <p:nvPr/>
        </p:nvSpPr>
        <p:spPr>
          <a:xfrm>
            <a:off x="11363878" y="1780675"/>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2" name="Google Shape;1122;p38"/>
          <p:cNvSpPr/>
          <p:nvPr/>
        </p:nvSpPr>
        <p:spPr>
          <a:xfrm>
            <a:off x="7050505" y="5396869"/>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3" name="Google Shape;1123;p38"/>
          <p:cNvSpPr/>
          <p:nvPr/>
        </p:nvSpPr>
        <p:spPr>
          <a:xfrm>
            <a:off x="7042483" y="3530345"/>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4" name="Google Shape;1124;p38"/>
          <p:cNvSpPr/>
          <p:nvPr/>
        </p:nvSpPr>
        <p:spPr>
          <a:xfrm>
            <a:off x="7050505" y="1788697"/>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5" name="Google Shape;1125;p38"/>
          <p:cNvSpPr/>
          <p:nvPr/>
        </p:nvSpPr>
        <p:spPr>
          <a:xfrm>
            <a:off x="11352823" y="3513223"/>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6" name="Google Shape;1126;p38"/>
          <p:cNvSpPr/>
          <p:nvPr/>
        </p:nvSpPr>
        <p:spPr>
          <a:xfrm>
            <a:off x="422081" y="4350882"/>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7" name="Google Shape;1127;p38"/>
          <p:cNvSpPr/>
          <p:nvPr/>
        </p:nvSpPr>
        <p:spPr>
          <a:xfrm>
            <a:off x="5664381" y="4371261"/>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8" name="Google Shape;1128;p38"/>
          <p:cNvSpPr/>
          <p:nvPr/>
        </p:nvSpPr>
        <p:spPr>
          <a:xfrm>
            <a:off x="5671314" y="3074448"/>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9" name="Google Shape;1129;p38"/>
          <p:cNvSpPr/>
          <p:nvPr/>
        </p:nvSpPr>
        <p:spPr>
          <a:xfrm>
            <a:off x="417746" y="3082471"/>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0" name="Google Shape;1130;p38"/>
          <p:cNvSpPr/>
          <p:nvPr/>
        </p:nvSpPr>
        <p:spPr>
          <a:xfrm>
            <a:off x="433137" y="1775688"/>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1" name="Google Shape;1131;p3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Rolex Logo: The Complete History - Millenary Watches" id="1132" name="Google Shape;1132;p38"/>
          <p:cNvPicPr preferRelativeResize="0"/>
          <p:nvPr/>
        </p:nvPicPr>
        <p:blipFill rotWithShape="1">
          <a:blip r:embed="rId3">
            <a:alphaModFix/>
          </a:blip>
          <a:srcRect b="43554" l="34540" r="30584" t="18697"/>
          <a:stretch/>
        </p:blipFill>
        <p:spPr>
          <a:xfrm>
            <a:off x="12467637" y="2955169"/>
            <a:ext cx="1459727" cy="1615017"/>
          </a:xfrm>
          <a:prstGeom prst="rect">
            <a:avLst/>
          </a:prstGeom>
          <a:noFill/>
          <a:ln>
            <a:noFill/>
          </a:ln>
        </p:spPr>
      </p:pic>
      <p:pic>
        <p:nvPicPr>
          <p:cNvPr descr="Infiniti - Wikipedia" id="1133" name="Google Shape;1133;p38"/>
          <p:cNvPicPr preferRelativeResize="0"/>
          <p:nvPr/>
        </p:nvPicPr>
        <p:blipFill rotWithShape="1">
          <a:blip r:embed="rId4">
            <a:alphaModFix/>
          </a:blip>
          <a:srcRect b="41518" l="22518" r="23117" t="0"/>
          <a:stretch/>
        </p:blipFill>
        <p:spPr>
          <a:xfrm>
            <a:off x="3624665" y="2955257"/>
            <a:ext cx="1598117" cy="822451"/>
          </a:xfrm>
          <a:prstGeom prst="rect">
            <a:avLst/>
          </a:prstGeom>
          <a:noFill/>
          <a:ln>
            <a:noFill/>
          </a:ln>
        </p:spPr>
      </p:pic>
      <p:pic>
        <p:nvPicPr>
          <p:cNvPr descr="CITGO - Gallery" id="1134" name="Google Shape;1134;p38"/>
          <p:cNvPicPr preferRelativeResize="0"/>
          <p:nvPr/>
        </p:nvPicPr>
        <p:blipFill rotWithShape="1">
          <a:blip r:embed="rId5">
            <a:alphaModFix/>
          </a:blip>
          <a:srcRect b="24023" l="0" r="0" t="0"/>
          <a:stretch/>
        </p:blipFill>
        <p:spPr>
          <a:xfrm>
            <a:off x="1680988" y="1503120"/>
            <a:ext cx="1231230" cy="1045763"/>
          </a:xfrm>
          <a:prstGeom prst="rect">
            <a:avLst/>
          </a:prstGeom>
          <a:noFill/>
          <a:ln>
            <a:noFill/>
          </a:ln>
        </p:spPr>
      </p:pic>
      <p:pic>
        <p:nvPicPr>
          <p:cNvPr descr="8 famous logos that look unbelievably similar | Creative Bloq" id="1135" name="Google Shape;1135;p38"/>
          <p:cNvPicPr preferRelativeResize="0"/>
          <p:nvPr/>
        </p:nvPicPr>
        <p:blipFill rotWithShape="1">
          <a:blip r:embed="rId6">
            <a:alphaModFix/>
          </a:blip>
          <a:srcRect b="16696" l="0" r="46458" t="20296"/>
          <a:stretch/>
        </p:blipFill>
        <p:spPr>
          <a:xfrm>
            <a:off x="7796395" y="1525720"/>
            <a:ext cx="1690463" cy="1119028"/>
          </a:xfrm>
          <a:prstGeom prst="rect">
            <a:avLst/>
          </a:prstGeom>
          <a:noFill/>
          <a:ln>
            <a:noFill/>
          </a:ln>
        </p:spPr>
      </p:pic>
      <p:sp>
        <p:nvSpPr>
          <p:cNvPr id="1136" name="Google Shape;1136;p38"/>
          <p:cNvSpPr/>
          <p:nvPr/>
        </p:nvSpPr>
        <p:spPr>
          <a:xfrm>
            <a:off x="10461782" y="5159730"/>
            <a:ext cx="1600200" cy="160020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un Microsystems - Logobook - Sun Microsystems" id="1137" name="Google Shape;1137;p38"/>
          <p:cNvPicPr preferRelativeResize="0"/>
          <p:nvPr/>
        </p:nvPicPr>
        <p:blipFill rotWithShape="1">
          <a:blip r:embed="rId7">
            <a:alphaModFix/>
          </a:blip>
          <a:srcRect b="0" l="0" r="0" t="0"/>
          <a:stretch/>
        </p:blipFill>
        <p:spPr>
          <a:xfrm>
            <a:off x="9735452" y="3175564"/>
            <a:ext cx="1356194" cy="1356194"/>
          </a:xfrm>
          <a:prstGeom prst="rect">
            <a:avLst/>
          </a:prstGeom>
          <a:noFill/>
          <a:ln>
            <a:noFill/>
          </a:ln>
        </p:spPr>
      </p:pic>
      <p:sp>
        <p:nvSpPr>
          <p:cNvPr id="1138" name="Google Shape;1138;p38"/>
          <p:cNvSpPr txBox="1"/>
          <p:nvPr/>
        </p:nvSpPr>
        <p:spPr>
          <a:xfrm>
            <a:off x="389022" y="1850858"/>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1A</a:t>
            </a:r>
            <a:endParaRPr/>
          </a:p>
        </p:txBody>
      </p:sp>
      <p:sp>
        <p:nvSpPr>
          <p:cNvPr id="1139" name="Google Shape;1139;p38"/>
          <p:cNvSpPr txBox="1"/>
          <p:nvPr/>
        </p:nvSpPr>
        <p:spPr>
          <a:xfrm>
            <a:off x="378643" y="3136503"/>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2A</a:t>
            </a:r>
            <a:endParaRPr/>
          </a:p>
        </p:txBody>
      </p:sp>
      <p:sp>
        <p:nvSpPr>
          <p:cNvPr id="1140" name="Google Shape;1140;p38"/>
          <p:cNvSpPr txBox="1"/>
          <p:nvPr/>
        </p:nvSpPr>
        <p:spPr>
          <a:xfrm>
            <a:off x="391000" y="4405359"/>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3A</a:t>
            </a:r>
            <a:endParaRPr/>
          </a:p>
        </p:txBody>
      </p:sp>
      <p:sp>
        <p:nvSpPr>
          <p:cNvPr id="1141" name="Google Shape;1141;p38"/>
          <p:cNvSpPr txBox="1"/>
          <p:nvPr/>
        </p:nvSpPr>
        <p:spPr>
          <a:xfrm>
            <a:off x="7024762" y="1864567"/>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5A</a:t>
            </a:r>
            <a:endParaRPr/>
          </a:p>
        </p:txBody>
      </p:sp>
      <p:sp>
        <p:nvSpPr>
          <p:cNvPr id="1142" name="Google Shape;1142;p38"/>
          <p:cNvSpPr txBox="1"/>
          <p:nvPr/>
        </p:nvSpPr>
        <p:spPr>
          <a:xfrm>
            <a:off x="7018421" y="3571921"/>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6A</a:t>
            </a:r>
            <a:endParaRPr/>
          </a:p>
        </p:txBody>
      </p:sp>
      <p:sp>
        <p:nvSpPr>
          <p:cNvPr id="1143" name="Google Shape;1143;p38"/>
          <p:cNvSpPr txBox="1"/>
          <p:nvPr/>
        </p:nvSpPr>
        <p:spPr>
          <a:xfrm>
            <a:off x="5766701" y="3130150"/>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Black"/>
                <a:ea typeface="Arial Black"/>
                <a:cs typeface="Arial Black"/>
                <a:sym typeface="Arial Black"/>
              </a:rPr>
              <a:t>B</a:t>
            </a:r>
            <a:endParaRPr/>
          </a:p>
        </p:txBody>
      </p:sp>
      <p:pic>
        <p:nvPicPr>
          <p:cNvPr descr="8 famous logos that look unbelievably similar | Creative Bloq" id="1144" name="Google Shape;1144;p38"/>
          <p:cNvPicPr preferRelativeResize="0"/>
          <p:nvPr/>
        </p:nvPicPr>
        <p:blipFill rotWithShape="1">
          <a:blip r:embed="rId6">
            <a:alphaModFix/>
          </a:blip>
          <a:srcRect b="16696" l="54747" r="0" t="20296"/>
          <a:stretch/>
        </p:blipFill>
        <p:spPr>
          <a:xfrm>
            <a:off x="9647916" y="1489738"/>
            <a:ext cx="1428751" cy="1119028"/>
          </a:xfrm>
          <a:prstGeom prst="rect">
            <a:avLst/>
          </a:prstGeom>
          <a:noFill/>
          <a:ln>
            <a:noFill/>
          </a:ln>
        </p:spPr>
      </p:pic>
      <p:sp>
        <p:nvSpPr>
          <p:cNvPr id="1145" name="Google Shape;1145;p38"/>
          <p:cNvSpPr txBox="1"/>
          <p:nvPr/>
        </p:nvSpPr>
        <p:spPr>
          <a:xfrm>
            <a:off x="11443740" y="1818561"/>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B</a:t>
            </a:r>
            <a:endParaRPr/>
          </a:p>
        </p:txBody>
      </p:sp>
      <p:sp>
        <p:nvSpPr>
          <p:cNvPr id="1146" name="Google Shape;1146;p38"/>
          <p:cNvSpPr txBox="1"/>
          <p:nvPr/>
        </p:nvSpPr>
        <p:spPr>
          <a:xfrm>
            <a:off x="11431029" y="3575049"/>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B</a:t>
            </a:r>
            <a:endParaRPr/>
          </a:p>
        </p:txBody>
      </p:sp>
      <p:grpSp>
        <p:nvGrpSpPr>
          <p:cNvPr id="1147" name="Google Shape;1147;p38"/>
          <p:cNvGrpSpPr/>
          <p:nvPr/>
        </p:nvGrpSpPr>
        <p:grpSpPr>
          <a:xfrm>
            <a:off x="5663292" y="1755312"/>
            <a:ext cx="1699906" cy="625642"/>
            <a:chOff x="4836696" y="1804739"/>
            <a:chExt cx="1699906" cy="625642"/>
          </a:xfrm>
        </p:grpSpPr>
        <p:sp>
          <p:nvSpPr>
            <p:cNvPr id="1148" name="Google Shape;1148;p38"/>
            <p:cNvSpPr/>
            <p:nvPr/>
          </p:nvSpPr>
          <p:spPr>
            <a:xfrm>
              <a:off x="4836696" y="1804739"/>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9" name="Google Shape;1149;p38"/>
            <p:cNvSpPr txBox="1"/>
            <p:nvPr/>
          </p:nvSpPr>
          <p:spPr>
            <a:xfrm>
              <a:off x="4921396" y="1858435"/>
              <a:ext cx="1615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B </a:t>
              </a:r>
              <a:endParaRPr sz="2800">
                <a:solidFill>
                  <a:schemeClr val="lt2"/>
                </a:solidFill>
                <a:latin typeface="Arial Black"/>
                <a:ea typeface="Arial Black"/>
                <a:cs typeface="Arial Black"/>
                <a:sym typeface="Arial Black"/>
              </a:endParaRPr>
            </a:p>
          </p:txBody>
        </p:sp>
      </p:grpSp>
      <p:sp>
        <p:nvSpPr>
          <p:cNvPr id="1150" name="Google Shape;1150;p38"/>
          <p:cNvSpPr txBox="1"/>
          <p:nvPr/>
        </p:nvSpPr>
        <p:spPr>
          <a:xfrm>
            <a:off x="5742177" y="4427087"/>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Black"/>
                <a:ea typeface="Arial Black"/>
                <a:cs typeface="Arial Black"/>
                <a:sym typeface="Arial Black"/>
              </a:rPr>
              <a:t>B</a:t>
            </a:r>
            <a:endParaRPr/>
          </a:p>
        </p:txBody>
      </p:sp>
      <p:pic>
        <p:nvPicPr>
          <p:cNvPr descr="Xbox logo - Free logo icons" id="1151" name="Google Shape;1151;p38"/>
          <p:cNvPicPr preferRelativeResize="0"/>
          <p:nvPr/>
        </p:nvPicPr>
        <p:blipFill rotWithShape="1">
          <a:blip r:embed="rId8">
            <a:alphaModFix/>
          </a:blip>
          <a:srcRect b="0" l="0" r="0" t="0"/>
          <a:stretch/>
        </p:blipFill>
        <p:spPr>
          <a:xfrm>
            <a:off x="8182427" y="5109028"/>
            <a:ext cx="1075192" cy="1075192"/>
          </a:xfrm>
          <a:prstGeom prst="rect">
            <a:avLst/>
          </a:prstGeom>
          <a:noFill/>
          <a:ln>
            <a:noFill/>
          </a:ln>
        </p:spPr>
      </p:pic>
      <p:pic>
        <p:nvPicPr>
          <p:cNvPr descr="Xerox Logo Tamil Nadu - Xerox - Free Transparent PNG Download - PNGkey" id="1152" name="Google Shape;1152;p38"/>
          <p:cNvPicPr preferRelativeResize="0"/>
          <p:nvPr/>
        </p:nvPicPr>
        <p:blipFill rotWithShape="1">
          <a:blip r:embed="rId9">
            <a:alphaModFix/>
          </a:blip>
          <a:srcRect b="43308" l="35784" r="34439" t="8000"/>
          <a:stretch/>
        </p:blipFill>
        <p:spPr>
          <a:xfrm>
            <a:off x="9912713" y="5080000"/>
            <a:ext cx="1120887" cy="1117600"/>
          </a:xfrm>
          <a:prstGeom prst="flowChartConnector">
            <a:avLst/>
          </a:prstGeom>
          <a:noFill/>
          <a:ln>
            <a:noFill/>
          </a:ln>
        </p:spPr>
      </p:pic>
      <p:grpSp>
        <p:nvGrpSpPr>
          <p:cNvPr id="1153" name="Google Shape;1153;p38"/>
          <p:cNvGrpSpPr/>
          <p:nvPr/>
        </p:nvGrpSpPr>
        <p:grpSpPr>
          <a:xfrm>
            <a:off x="12551229" y="4492967"/>
            <a:ext cx="1280886" cy="877319"/>
            <a:chOff x="4495800" y="2090057"/>
            <a:chExt cx="2119086" cy="1451429"/>
          </a:xfrm>
        </p:grpSpPr>
        <p:pic>
          <p:nvPicPr>
            <p:cNvPr descr="Nickelodeon Crown Logo em 2020 | Personagens engraçados, Engraçado,  Personagens" id="1154" name="Google Shape;1154;p38"/>
            <p:cNvPicPr preferRelativeResize="0"/>
            <p:nvPr/>
          </p:nvPicPr>
          <p:blipFill rotWithShape="1">
            <a:blip r:embed="rId10">
              <a:alphaModFix/>
            </a:blip>
            <a:srcRect b="16438" l="0" r="0" t="15069"/>
            <a:stretch/>
          </p:blipFill>
          <p:spPr>
            <a:xfrm>
              <a:off x="4495800" y="2090057"/>
              <a:ext cx="2119086" cy="1451429"/>
            </a:xfrm>
            <a:prstGeom prst="rect">
              <a:avLst/>
            </a:prstGeom>
            <a:noFill/>
            <a:ln>
              <a:noFill/>
            </a:ln>
          </p:spPr>
        </p:pic>
        <p:sp>
          <p:nvSpPr>
            <p:cNvPr id="1155" name="Google Shape;1155;p38"/>
            <p:cNvSpPr/>
            <p:nvPr/>
          </p:nvSpPr>
          <p:spPr>
            <a:xfrm>
              <a:off x="4876800" y="2931885"/>
              <a:ext cx="1349829" cy="26125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oldsmobile 1, download oldsmobile 1 :: Vector Logos, Brand logo, Company  logo" id="1156" name="Google Shape;1156;p38"/>
          <p:cNvPicPr preferRelativeResize="0"/>
          <p:nvPr/>
        </p:nvPicPr>
        <p:blipFill rotWithShape="1">
          <a:blip r:embed="rId11">
            <a:alphaModFix/>
          </a:blip>
          <a:srcRect b="15876" l="3615" r="-14722" t="19424"/>
          <a:stretch/>
        </p:blipFill>
        <p:spPr>
          <a:xfrm rot="990060">
            <a:off x="1437283" y="2891728"/>
            <a:ext cx="1891540" cy="1101483"/>
          </a:xfrm>
          <a:prstGeom prst="ellipse">
            <a:avLst/>
          </a:prstGeom>
          <a:noFill/>
          <a:ln>
            <a:noFill/>
          </a:ln>
        </p:spPr>
      </p:pic>
      <p:sp>
        <p:nvSpPr>
          <p:cNvPr id="1157" name="Google Shape;1157;p38"/>
          <p:cNvSpPr/>
          <p:nvPr/>
        </p:nvSpPr>
        <p:spPr>
          <a:xfrm>
            <a:off x="11317706" y="5382128"/>
            <a:ext cx="625642" cy="625642"/>
          </a:xfrm>
          <a:prstGeom prst="flowChartConnector">
            <a:avLst/>
          </a:prstGeom>
          <a:solidFill>
            <a:srgbClr val="00B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8" name="Google Shape;1158;p38"/>
          <p:cNvSpPr txBox="1"/>
          <p:nvPr/>
        </p:nvSpPr>
        <p:spPr>
          <a:xfrm>
            <a:off x="11419974" y="5444289"/>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B</a:t>
            </a:r>
            <a:endParaRPr/>
          </a:p>
        </p:txBody>
      </p:sp>
      <p:cxnSp>
        <p:nvCxnSpPr>
          <p:cNvPr id="1159" name="Google Shape;1159;p38"/>
          <p:cNvCxnSpPr/>
          <p:nvPr/>
        </p:nvCxnSpPr>
        <p:spPr>
          <a:xfrm>
            <a:off x="6737685" y="1459831"/>
            <a:ext cx="0" cy="5021179"/>
          </a:xfrm>
          <a:prstGeom prst="straightConnector1">
            <a:avLst/>
          </a:prstGeom>
          <a:noFill/>
          <a:ln cap="flat" cmpd="sng" w="9525">
            <a:solidFill>
              <a:schemeClr val="dk1"/>
            </a:solidFill>
            <a:prstDash val="solid"/>
            <a:miter lim="800000"/>
            <a:headEnd len="sm" w="sm" type="none"/>
            <a:tailEnd len="sm" w="sm" type="none"/>
          </a:ln>
        </p:spPr>
      </p:cxnSp>
      <p:pic>
        <p:nvPicPr>
          <p:cNvPr descr="See the source image" id="1160" name="Google Shape;1160;p38"/>
          <p:cNvPicPr preferRelativeResize="0"/>
          <p:nvPr/>
        </p:nvPicPr>
        <p:blipFill rotWithShape="1">
          <a:blip r:embed="rId12">
            <a:alphaModFix/>
          </a:blip>
          <a:srcRect b="31436" l="25417" r="23445" t="34247"/>
          <a:stretch/>
        </p:blipFill>
        <p:spPr>
          <a:xfrm>
            <a:off x="1147503" y="5708442"/>
            <a:ext cx="1635336" cy="783881"/>
          </a:xfrm>
          <a:prstGeom prst="rect">
            <a:avLst/>
          </a:prstGeom>
          <a:noFill/>
          <a:ln>
            <a:noFill/>
          </a:ln>
        </p:spPr>
      </p:pic>
      <p:pic>
        <p:nvPicPr>
          <p:cNvPr descr="See the source image" id="1161" name="Google Shape;1161;p38"/>
          <p:cNvPicPr preferRelativeResize="0"/>
          <p:nvPr/>
        </p:nvPicPr>
        <p:blipFill rotWithShape="1">
          <a:blip r:embed="rId13">
            <a:alphaModFix/>
          </a:blip>
          <a:srcRect b="3728" l="9942" r="10396" t="5198"/>
          <a:stretch/>
        </p:blipFill>
        <p:spPr>
          <a:xfrm>
            <a:off x="12615620" y="1998819"/>
            <a:ext cx="1007389" cy="863783"/>
          </a:xfrm>
          <a:prstGeom prst="rect">
            <a:avLst/>
          </a:prstGeom>
          <a:noFill/>
          <a:ln>
            <a:noFill/>
          </a:ln>
        </p:spPr>
      </p:pic>
      <p:pic>
        <p:nvPicPr>
          <p:cNvPr descr="See the source image" id="1162" name="Google Shape;1162;p38"/>
          <p:cNvPicPr preferRelativeResize="0"/>
          <p:nvPr/>
        </p:nvPicPr>
        <p:blipFill rotWithShape="1">
          <a:blip r:embed="rId14">
            <a:alphaModFix/>
          </a:blip>
          <a:srcRect b="0" l="0" r="0" t="0"/>
          <a:stretch/>
        </p:blipFill>
        <p:spPr>
          <a:xfrm>
            <a:off x="12694484" y="6591300"/>
            <a:ext cx="1105653" cy="894628"/>
          </a:xfrm>
          <a:prstGeom prst="rect">
            <a:avLst/>
          </a:prstGeom>
          <a:noFill/>
          <a:ln>
            <a:noFill/>
          </a:ln>
        </p:spPr>
      </p:pic>
      <p:grpSp>
        <p:nvGrpSpPr>
          <p:cNvPr id="1163" name="Google Shape;1163;p38"/>
          <p:cNvGrpSpPr/>
          <p:nvPr/>
        </p:nvGrpSpPr>
        <p:grpSpPr>
          <a:xfrm>
            <a:off x="12725400" y="5563679"/>
            <a:ext cx="965200" cy="822833"/>
            <a:chOff x="749300" y="5347779"/>
            <a:chExt cx="965200" cy="822833"/>
          </a:xfrm>
        </p:grpSpPr>
        <p:pic>
          <p:nvPicPr>
            <p:cNvPr descr="See the source image" id="1164" name="Google Shape;1164;p38"/>
            <p:cNvPicPr preferRelativeResize="0"/>
            <p:nvPr/>
          </p:nvPicPr>
          <p:blipFill rotWithShape="1">
            <a:blip r:embed="rId15">
              <a:alphaModFix/>
            </a:blip>
            <a:srcRect b="0" l="0" r="0" t="0"/>
            <a:stretch/>
          </p:blipFill>
          <p:spPr>
            <a:xfrm>
              <a:off x="749300" y="5347779"/>
              <a:ext cx="965200" cy="822833"/>
            </a:xfrm>
            <a:prstGeom prst="rect">
              <a:avLst/>
            </a:prstGeom>
            <a:noFill/>
            <a:ln>
              <a:noFill/>
            </a:ln>
          </p:spPr>
        </p:pic>
        <p:sp>
          <p:nvSpPr>
            <p:cNvPr id="1165" name="Google Shape;1165;p38"/>
            <p:cNvSpPr/>
            <p:nvPr/>
          </p:nvSpPr>
          <p:spPr>
            <a:xfrm>
              <a:off x="762000" y="5689600"/>
              <a:ext cx="914400" cy="1397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See the source image" id="1166" name="Google Shape;1166;p38"/>
          <p:cNvPicPr preferRelativeResize="0"/>
          <p:nvPr/>
        </p:nvPicPr>
        <p:blipFill rotWithShape="1">
          <a:blip r:embed="rId16">
            <a:alphaModFix/>
          </a:blip>
          <a:srcRect b="0" l="19417" r="17153" t="0"/>
          <a:stretch/>
        </p:blipFill>
        <p:spPr>
          <a:xfrm>
            <a:off x="3820978" y="1429070"/>
            <a:ext cx="1308101" cy="1166064"/>
          </a:xfrm>
          <a:prstGeom prst="rect">
            <a:avLst/>
          </a:prstGeom>
          <a:noFill/>
          <a:ln>
            <a:noFill/>
          </a:ln>
        </p:spPr>
      </p:pic>
      <p:pic>
        <p:nvPicPr>
          <p:cNvPr descr="See the source image" id="1167" name="Google Shape;1167;p38"/>
          <p:cNvPicPr preferRelativeResize="0"/>
          <p:nvPr/>
        </p:nvPicPr>
        <p:blipFill rotWithShape="1">
          <a:blip r:embed="rId17">
            <a:alphaModFix/>
          </a:blip>
          <a:srcRect b="0" l="0" r="0" t="0"/>
          <a:stretch/>
        </p:blipFill>
        <p:spPr>
          <a:xfrm>
            <a:off x="7977059" y="3181858"/>
            <a:ext cx="1330325" cy="1358391"/>
          </a:xfrm>
          <a:prstGeom prst="rect">
            <a:avLst/>
          </a:prstGeom>
          <a:noFill/>
          <a:ln>
            <a:noFill/>
          </a:ln>
        </p:spPr>
      </p:pic>
      <p:pic>
        <p:nvPicPr>
          <p:cNvPr descr="See the source image" id="1168" name="Google Shape;1168;p38"/>
          <p:cNvPicPr preferRelativeResize="0"/>
          <p:nvPr/>
        </p:nvPicPr>
        <p:blipFill rotWithShape="1">
          <a:blip r:embed="rId18">
            <a:alphaModFix/>
          </a:blip>
          <a:srcRect b="0" l="0" r="0" t="0"/>
          <a:stretch/>
        </p:blipFill>
        <p:spPr>
          <a:xfrm flipH="1">
            <a:off x="3048701" y="5840907"/>
            <a:ext cx="2632588" cy="599348"/>
          </a:xfrm>
          <a:prstGeom prst="rect">
            <a:avLst/>
          </a:prstGeom>
          <a:noFill/>
          <a:ln>
            <a:noFill/>
          </a:ln>
        </p:spPr>
      </p:pic>
      <p:pic>
        <p:nvPicPr>
          <p:cNvPr descr="Secukinumab: Side Effects, Interactions, &amp; Reviews from Patients Experiences" id="1169" name="Google Shape;1169;p38"/>
          <p:cNvPicPr preferRelativeResize="0"/>
          <p:nvPr/>
        </p:nvPicPr>
        <p:blipFill rotWithShape="1">
          <a:blip r:embed="rId19">
            <a:alphaModFix/>
          </a:blip>
          <a:srcRect b="8864" l="9412" r="8053" t="12945"/>
          <a:stretch/>
        </p:blipFill>
        <p:spPr>
          <a:xfrm>
            <a:off x="3516923" y="6951785"/>
            <a:ext cx="1230924" cy="1166138"/>
          </a:xfrm>
          <a:prstGeom prst="flowChartConnector">
            <a:avLst/>
          </a:prstGeom>
          <a:noFill/>
          <a:ln>
            <a:noFill/>
          </a:ln>
        </p:spPr>
      </p:pic>
      <p:pic>
        <p:nvPicPr>
          <p:cNvPr descr="Adobe, file, logo, logos, pdf, type icon - Free download" id="1170" name="Google Shape;1170;p38"/>
          <p:cNvPicPr preferRelativeResize="0"/>
          <p:nvPr/>
        </p:nvPicPr>
        <p:blipFill rotWithShape="1">
          <a:blip r:embed="rId20">
            <a:alphaModFix/>
          </a:blip>
          <a:srcRect b="18389" l="37019" r="25721" t="44592"/>
          <a:stretch/>
        </p:blipFill>
        <p:spPr>
          <a:xfrm>
            <a:off x="2396837" y="7104184"/>
            <a:ext cx="991133" cy="984739"/>
          </a:xfrm>
          <a:prstGeom prst="rect">
            <a:avLst/>
          </a:prstGeom>
          <a:noFill/>
          <a:ln>
            <a:noFill/>
          </a:ln>
        </p:spPr>
      </p:pic>
      <p:pic>
        <p:nvPicPr>
          <p:cNvPr descr="mlb075 Washington Nationals W  Die Cut Vinyl Graphic Decal Sticker MLB Baseball" id="1171" name="Google Shape;1171;p38"/>
          <p:cNvPicPr preferRelativeResize="0"/>
          <p:nvPr/>
        </p:nvPicPr>
        <p:blipFill rotWithShape="1">
          <a:blip r:embed="rId21">
            <a:alphaModFix/>
          </a:blip>
          <a:srcRect b="0" l="0" r="0" t="0"/>
          <a:stretch/>
        </p:blipFill>
        <p:spPr>
          <a:xfrm rot="930513">
            <a:off x="1509849" y="4009187"/>
            <a:ext cx="1334272" cy="1342664"/>
          </a:xfrm>
          <a:prstGeom prst="rect">
            <a:avLst/>
          </a:prstGeom>
          <a:noFill/>
          <a:ln>
            <a:noFill/>
          </a:ln>
        </p:spPr>
      </p:pic>
      <p:pic>
        <p:nvPicPr>
          <p:cNvPr descr="Walgreens Logos | Walgreens" id="1172" name="Google Shape;1172;p38"/>
          <p:cNvPicPr preferRelativeResize="0"/>
          <p:nvPr/>
        </p:nvPicPr>
        <p:blipFill rotWithShape="1">
          <a:blip r:embed="rId22">
            <a:alphaModFix/>
          </a:blip>
          <a:srcRect b="0" l="29850" r="28666" t="0"/>
          <a:stretch/>
        </p:blipFill>
        <p:spPr>
          <a:xfrm>
            <a:off x="3295540" y="4093166"/>
            <a:ext cx="2051725" cy="1371725"/>
          </a:xfrm>
          <a:prstGeom prst="rect">
            <a:avLst/>
          </a:prstGeom>
          <a:noFill/>
          <a:ln>
            <a:noFill/>
          </a:ln>
        </p:spPr>
      </p:pic>
      <p:sp>
        <p:nvSpPr>
          <p:cNvPr id="1173" name="Google Shape;1173;p38"/>
          <p:cNvSpPr/>
          <p:nvPr/>
        </p:nvSpPr>
        <p:spPr>
          <a:xfrm>
            <a:off x="5742861" y="5734622"/>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4" name="Google Shape;1174;p38"/>
          <p:cNvSpPr/>
          <p:nvPr/>
        </p:nvSpPr>
        <p:spPr>
          <a:xfrm>
            <a:off x="422301" y="5788168"/>
            <a:ext cx="625642" cy="625642"/>
          </a:xfrm>
          <a:prstGeom prst="flowChartConnector">
            <a:avLst/>
          </a:pr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5" name="Google Shape;1175;p38"/>
          <p:cNvSpPr txBox="1"/>
          <p:nvPr/>
        </p:nvSpPr>
        <p:spPr>
          <a:xfrm>
            <a:off x="383059" y="5863119"/>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4A</a:t>
            </a:r>
            <a:endParaRPr/>
          </a:p>
        </p:txBody>
      </p:sp>
      <p:sp>
        <p:nvSpPr>
          <p:cNvPr id="1176" name="Google Shape;1176;p38"/>
          <p:cNvSpPr txBox="1"/>
          <p:nvPr/>
        </p:nvSpPr>
        <p:spPr>
          <a:xfrm>
            <a:off x="5833015" y="5802806"/>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Arial Black"/>
                <a:ea typeface="Arial Black"/>
                <a:cs typeface="Arial Black"/>
                <a:sym typeface="Arial Black"/>
              </a:rPr>
              <a:t>B</a:t>
            </a:r>
            <a:endParaRPr/>
          </a:p>
        </p:txBody>
      </p:sp>
      <p:sp>
        <p:nvSpPr>
          <p:cNvPr id="1177" name="Google Shape;1177;p38"/>
          <p:cNvSpPr txBox="1"/>
          <p:nvPr/>
        </p:nvSpPr>
        <p:spPr>
          <a:xfrm>
            <a:off x="7010183" y="5478981"/>
            <a:ext cx="104775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Arial Black"/>
                <a:ea typeface="Arial Black"/>
                <a:cs typeface="Arial Black"/>
                <a:sym typeface="Arial Black"/>
              </a:rPr>
              <a:t>7A</a:t>
            </a:r>
            <a:endParaRPr/>
          </a:p>
        </p:txBody>
      </p:sp>
      <p:sp>
        <p:nvSpPr>
          <p:cNvPr id="1178" name="Google Shape;1178;p38"/>
          <p:cNvSpPr txBox="1"/>
          <p:nvPr>
            <p:ph type="title"/>
          </p:nvPr>
        </p:nvSpPr>
        <p:spPr>
          <a:xfrm>
            <a:off x="1680987" y="149242"/>
            <a:ext cx="1051101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200"/>
              <a:buFont typeface="Arial Black"/>
              <a:buNone/>
            </a:pPr>
            <a:r>
              <a:rPr lang="en-US" sz="4200"/>
              <a:t>Everything Looks Like Something</a:t>
            </a:r>
            <a:endParaRPr/>
          </a:p>
        </p:txBody>
      </p:sp>
      <p:sp>
        <p:nvSpPr>
          <p:cNvPr id="1179" name="Google Shape;1179;p38"/>
          <p:cNvSpPr/>
          <p:nvPr/>
        </p:nvSpPr>
        <p:spPr>
          <a:xfrm>
            <a:off x="2982578" y="1429070"/>
            <a:ext cx="2696397" cy="516223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0" name="Google Shape;1180;p38"/>
          <p:cNvSpPr/>
          <p:nvPr/>
        </p:nvSpPr>
        <p:spPr>
          <a:xfrm>
            <a:off x="9575562" y="1244929"/>
            <a:ext cx="1720281" cy="516223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1" name="Google Shape;1181;p38"/>
          <p:cNvSpPr txBox="1"/>
          <p:nvPr/>
        </p:nvSpPr>
        <p:spPr>
          <a:xfrm>
            <a:off x="11106677" y="6386339"/>
            <a:ext cx="956865" cy="321416"/>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1600">
                <a:solidFill>
                  <a:srgbClr val="BDBDBD"/>
                </a:solidFill>
                <a:latin typeface="Arial Black"/>
                <a:ea typeface="Arial Black"/>
                <a:cs typeface="Arial Black"/>
                <a:sym typeface="Arial Black"/>
              </a:rPr>
              <a:t>‹#›</a:t>
            </a:fld>
            <a:endParaRPr b="1" sz="1600">
              <a:solidFill>
                <a:srgbClr val="BDBDBD"/>
              </a:solidFill>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80"/>
                                        </p:tgtEl>
                                      </p:cBhvr>
                                    </p:animEffect>
                                    <p:set>
                                      <p:cBhvr>
                                        <p:cTn dur="1" fill="hold">
                                          <p:stCondLst>
                                            <p:cond delay="1000"/>
                                          </p:stCondLst>
                                        </p:cTn>
                                        <p:tgtEl>
                                          <p:spTgt spid="11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79"/>
                                        </p:tgtEl>
                                      </p:cBhvr>
                                    </p:animEffect>
                                    <p:set>
                                      <p:cBhvr>
                                        <p:cTn dur="1" fill="hold">
                                          <p:stCondLst>
                                            <p:cond delay="1000"/>
                                          </p:stCondLst>
                                        </p:cTn>
                                        <p:tgtEl>
                                          <p:spTgt spid="11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39"/>
          <p:cNvSpPr/>
          <p:nvPr/>
        </p:nvSpPr>
        <p:spPr>
          <a:xfrm>
            <a:off x="8889883" y="2190179"/>
            <a:ext cx="685682" cy="467824"/>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8" name="Google Shape;1188;p39"/>
          <p:cNvSpPr/>
          <p:nvPr/>
        </p:nvSpPr>
        <p:spPr>
          <a:xfrm>
            <a:off x="9199820" y="5253464"/>
            <a:ext cx="506601" cy="436724"/>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9" name="Google Shape;1189;p39"/>
          <p:cNvSpPr/>
          <p:nvPr/>
        </p:nvSpPr>
        <p:spPr>
          <a:xfrm>
            <a:off x="9138535" y="5262242"/>
            <a:ext cx="610696" cy="416663"/>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0" name="Google Shape;1190;p39"/>
          <p:cNvSpPr/>
          <p:nvPr/>
        </p:nvSpPr>
        <p:spPr>
          <a:xfrm>
            <a:off x="1934992" y="1935718"/>
            <a:ext cx="3407115" cy="738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1" name="Google Shape;1191;p39"/>
          <p:cNvSpPr txBox="1"/>
          <p:nvPr/>
        </p:nvSpPr>
        <p:spPr>
          <a:xfrm>
            <a:off x="7891717" y="2642757"/>
            <a:ext cx="447675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D4999"/>
                </a:solidFill>
                <a:latin typeface="Rajdhani"/>
                <a:ea typeface="Rajdhani"/>
                <a:cs typeface="Rajdhani"/>
                <a:sym typeface="Rajdhani"/>
              </a:rPr>
              <a:t>PATROL</a:t>
            </a:r>
            <a:endParaRPr/>
          </a:p>
        </p:txBody>
      </p:sp>
      <p:sp>
        <p:nvSpPr>
          <p:cNvPr id="1192" name="Google Shape;1192;p39"/>
          <p:cNvSpPr/>
          <p:nvPr/>
        </p:nvSpPr>
        <p:spPr>
          <a:xfrm rot="10800000">
            <a:off x="4460323" y="2425243"/>
            <a:ext cx="2974573" cy="1688310"/>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3" name="Google Shape;1193;p39"/>
          <p:cNvSpPr/>
          <p:nvPr/>
        </p:nvSpPr>
        <p:spPr>
          <a:xfrm rot="10800000">
            <a:off x="4323609" y="3108407"/>
            <a:ext cx="3270723" cy="557905"/>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4" name="Google Shape;1194;p39"/>
          <p:cNvSpPr/>
          <p:nvPr/>
        </p:nvSpPr>
        <p:spPr>
          <a:xfrm>
            <a:off x="4293999" y="2612593"/>
            <a:ext cx="3425221" cy="4965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5" name="Google Shape;1195;p39"/>
          <p:cNvSpPr txBox="1"/>
          <p:nvPr/>
        </p:nvSpPr>
        <p:spPr>
          <a:xfrm>
            <a:off x="2011526" y="1726827"/>
            <a:ext cx="452190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D4999"/>
                </a:solidFill>
                <a:latin typeface="Rajdhani"/>
                <a:ea typeface="Rajdhani"/>
                <a:cs typeface="Rajdhani"/>
                <a:sym typeface="Rajdhani"/>
              </a:rPr>
              <a:t>CIVIL AIR PATROL</a:t>
            </a:r>
            <a:endParaRPr/>
          </a:p>
        </p:txBody>
      </p:sp>
      <p:sp>
        <p:nvSpPr>
          <p:cNvPr id="1196" name="Google Shape;1196;p39"/>
          <p:cNvSpPr txBox="1"/>
          <p:nvPr/>
        </p:nvSpPr>
        <p:spPr>
          <a:xfrm>
            <a:off x="1271936" y="2037521"/>
            <a:ext cx="6057900" cy="3847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00">
                <a:solidFill>
                  <a:srgbClr val="7F7F7F"/>
                </a:solidFill>
                <a:latin typeface="Rajdhani Medium"/>
                <a:ea typeface="Rajdhani Medium"/>
                <a:cs typeface="Rajdhani Medium"/>
                <a:sym typeface="Rajdhani Medium"/>
              </a:rPr>
              <a:t>U.S. AIR FORCE AUXILIARY</a:t>
            </a:r>
            <a:endParaRPr/>
          </a:p>
        </p:txBody>
      </p:sp>
      <p:sp>
        <p:nvSpPr>
          <p:cNvPr id="1197" name="Google Shape;1197;p39"/>
          <p:cNvSpPr txBox="1"/>
          <p:nvPr/>
        </p:nvSpPr>
        <p:spPr>
          <a:xfrm>
            <a:off x="-273266" y="5531380"/>
            <a:ext cx="447675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1D4999"/>
                </a:solidFill>
                <a:latin typeface="Rajdhani"/>
                <a:ea typeface="Rajdhani"/>
                <a:cs typeface="Rajdhani"/>
                <a:sym typeface="Rajdhani"/>
              </a:rPr>
              <a:t>CIVIL AIR PATROL</a:t>
            </a:r>
            <a:endParaRPr/>
          </a:p>
        </p:txBody>
      </p:sp>
      <p:sp>
        <p:nvSpPr>
          <p:cNvPr id="1198" name="Google Shape;1198;p39"/>
          <p:cNvSpPr txBox="1"/>
          <p:nvPr/>
        </p:nvSpPr>
        <p:spPr>
          <a:xfrm>
            <a:off x="-1055132" y="5794681"/>
            <a:ext cx="60579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7F7F7F"/>
                </a:solidFill>
                <a:latin typeface="Rajdhani Medium"/>
                <a:ea typeface="Rajdhani Medium"/>
                <a:cs typeface="Rajdhani Medium"/>
                <a:sym typeface="Rajdhani Medium"/>
              </a:rPr>
              <a:t>U.S. AIR FORCE AUXILIARY</a:t>
            </a:r>
            <a:endParaRPr/>
          </a:p>
        </p:txBody>
      </p:sp>
      <p:sp>
        <p:nvSpPr>
          <p:cNvPr id="1199" name="Google Shape;1199;p39"/>
          <p:cNvSpPr txBox="1"/>
          <p:nvPr/>
        </p:nvSpPr>
        <p:spPr>
          <a:xfrm>
            <a:off x="9038764" y="6054928"/>
            <a:ext cx="210674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[hipster]</a:t>
            </a:r>
            <a:endParaRPr/>
          </a:p>
        </p:txBody>
      </p:sp>
      <p:sp>
        <p:nvSpPr>
          <p:cNvPr id="1200" name="Google Shape;1200;p39"/>
          <p:cNvSpPr txBox="1"/>
          <p:nvPr/>
        </p:nvSpPr>
        <p:spPr>
          <a:xfrm>
            <a:off x="1661096" y="2807574"/>
            <a:ext cx="21067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[horizontal]</a:t>
            </a:r>
            <a:endParaRPr/>
          </a:p>
        </p:txBody>
      </p:sp>
      <p:sp>
        <p:nvSpPr>
          <p:cNvPr id="1201" name="Google Shape;1201;p39"/>
          <p:cNvSpPr txBox="1"/>
          <p:nvPr/>
        </p:nvSpPr>
        <p:spPr>
          <a:xfrm>
            <a:off x="1458368" y="6087363"/>
            <a:ext cx="21067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[vertical]</a:t>
            </a:r>
            <a:endParaRPr/>
          </a:p>
        </p:txBody>
      </p:sp>
      <p:sp>
        <p:nvSpPr>
          <p:cNvPr id="1202" name="Google Shape;1202;p39"/>
          <p:cNvSpPr txBox="1"/>
          <p:nvPr/>
        </p:nvSpPr>
        <p:spPr>
          <a:xfrm>
            <a:off x="9390598" y="3106575"/>
            <a:ext cx="21067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[sans USAF]</a:t>
            </a:r>
            <a:endParaRPr/>
          </a:p>
        </p:txBody>
      </p:sp>
      <p:sp>
        <p:nvSpPr>
          <p:cNvPr id="1203" name="Google Shape;1203;p39"/>
          <p:cNvSpPr txBox="1"/>
          <p:nvPr/>
        </p:nvSpPr>
        <p:spPr>
          <a:xfrm>
            <a:off x="838198" y="455430"/>
            <a:ext cx="1068867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Arial Black"/>
                <a:ea typeface="Arial Black"/>
                <a:cs typeface="Arial Black"/>
                <a:sym typeface="Arial Black"/>
              </a:rPr>
              <a:t>LOCK-UPS</a:t>
            </a:r>
            <a:endParaRPr/>
          </a:p>
        </p:txBody>
      </p:sp>
      <p:sp>
        <p:nvSpPr>
          <p:cNvPr id="1204" name="Google Shape;1204;p3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grpSp>
        <p:nvGrpSpPr>
          <p:cNvPr id="1205" name="Google Shape;1205;p39"/>
          <p:cNvGrpSpPr/>
          <p:nvPr/>
        </p:nvGrpSpPr>
        <p:grpSpPr>
          <a:xfrm>
            <a:off x="10240992" y="4235075"/>
            <a:ext cx="1674504" cy="1507974"/>
            <a:chOff x="4865327" y="1517471"/>
            <a:chExt cx="1674504" cy="1507974"/>
          </a:xfrm>
        </p:grpSpPr>
        <p:sp>
          <p:nvSpPr>
            <p:cNvPr id="1206" name="Google Shape;1206;p39"/>
            <p:cNvSpPr txBox="1"/>
            <p:nvPr/>
          </p:nvSpPr>
          <p:spPr>
            <a:xfrm>
              <a:off x="4996421" y="1517471"/>
              <a:ext cx="154341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1D4999"/>
                  </a:solidFill>
                  <a:latin typeface="Rajdhani"/>
                  <a:ea typeface="Rajdhani"/>
                  <a:cs typeface="Rajdhani"/>
                  <a:sym typeface="Rajdhani"/>
                </a:rPr>
                <a:t>CIVIL</a:t>
              </a:r>
              <a:r>
                <a:rPr b="1" lang="en-US" sz="4000">
                  <a:solidFill>
                    <a:srgbClr val="00529B"/>
                  </a:solidFill>
                  <a:latin typeface="Rajdhani"/>
                  <a:ea typeface="Rajdhani"/>
                  <a:cs typeface="Rajdhani"/>
                  <a:sym typeface="Rajdhani"/>
                </a:rPr>
                <a:t> </a:t>
              </a:r>
              <a:endParaRPr/>
            </a:p>
          </p:txBody>
        </p:sp>
        <p:sp>
          <p:nvSpPr>
            <p:cNvPr id="1207" name="Google Shape;1207;p39"/>
            <p:cNvSpPr txBox="1"/>
            <p:nvPr/>
          </p:nvSpPr>
          <p:spPr>
            <a:xfrm>
              <a:off x="4988842" y="2502225"/>
              <a:ext cx="15434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700">
                  <a:solidFill>
                    <a:srgbClr val="1D4999"/>
                  </a:solidFill>
                  <a:latin typeface="Rajdhani"/>
                  <a:ea typeface="Rajdhani"/>
                  <a:cs typeface="Rajdhani"/>
                  <a:sym typeface="Rajdhani"/>
                </a:rPr>
                <a:t>PATROL</a:t>
              </a:r>
              <a:endParaRPr/>
            </a:p>
          </p:txBody>
        </p:sp>
        <p:sp>
          <p:nvSpPr>
            <p:cNvPr id="1208" name="Google Shape;1208;p39"/>
            <p:cNvSpPr txBox="1"/>
            <p:nvPr/>
          </p:nvSpPr>
          <p:spPr>
            <a:xfrm>
              <a:off x="4865327" y="1829526"/>
              <a:ext cx="1543410"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529B"/>
                  </a:solidFill>
                  <a:latin typeface="Rajdhani"/>
                  <a:ea typeface="Rajdhani"/>
                  <a:cs typeface="Rajdhani"/>
                  <a:sym typeface="Rajdhani"/>
                </a:rPr>
                <a:t> </a:t>
              </a:r>
              <a:r>
                <a:rPr b="1" lang="en-US" sz="6200">
                  <a:solidFill>
                    <a:srgbClr val="1D4999"/>
                  </a:solidFill>
                  <a:latin typeface="Rajdhani"/>
                  <a:ea typeface="Rajdhani"/>
                  <a:cs typeface="Rajdhani"/>
                  <a:sym typeface="Rajdhani"/>
                </a:rPr>
                <a:t>AIR</a:t>
              </a:r>
              <a:r>
                <a:rPr b="1" lang="en-US" sz="5400">
                  <a:solidFill>
                    <a:srgbClr val="00529B"/>
                  </a:solidFill>
                  <a:latin typeface="Rajdhani"/>
                  <a:ea typeface="Rajdhani"/>
                  <a:cs typeface="Rajdhani"/>
                  <a:sym typeface="Rajdhani"/>
                </a:rPr>
                <a:t> </a:t>
              </a:r>
              <a:endParaRPr/>
            </a:p>
          </p:txBody>
        </p:sp>
      </p:grpSp>
      <p:cxnSp>
        <p:nvCxnSpPr>
          <p:cNvPr id="1209" name="Google Shape;1209;p39"/>
          <p:cNvCxnSpPr/>
          <p:nvPr/>
        </p:nvCxnSpPr>
        <p:spPr>
          <a:xfrm>
            <a:off x="1252288" y="4102242"/>
            <a:ext cx="759238" cy="1436308"/>
          </a:xfrm>
          <a:prstGeom prst="straightConnector1">
            <a:avLst/>
          </a:prstGeom>
          <a:noFill/>
          <a:ln cap="flat" cmpd="sng" w="38100">
            <a:solidFill>
              <a:schemeClr val="lt1"/>
            </a:solidFill>
            <a:prstDash val="solid"/>
            <a:miter lim="800000"/>
            <a:headEnd len="sm" w="sm" type="none"/>
            <a:tailEnd len="sm" w="sm" type="none"/>
          </a:ln>
        </p:spPr>
      </p:cxnSp>
      <p:cxnSp>
        <p:nvCxnSpPr>
          <p:cNvPr id="1210" name="Google Shape;1210;p39"/>
          <p:cNvCxnSpPr/>
          <p:nvPr/>
        </p:nvCxnSpPr>
        <p:spPr>
          <a:xfrm flipH="1">
            <a:off x="2004902" y="4071141"/>
            <a:ext cx="732002" cy="1409213"/>
          </a:xfrm>
          <a:prstGeom prst="straightConnector1">
            <a:avLst/>
          </a:prstGeom>
          <a:noFill/>
          <a:ln cap="flat" cmpd="sng" w="38100">
            <a:solidFill>
              <a:schemeClr val="lt1"/>
            </a:solidFill>
            <a:prstDash val="solid"/>
            <a:miter lim="800000"/>
            <a:headEnd len="sm" w="sm" type="none"/>
            <a:tailEnd len="sm" w="sm" type="none"/>
          </a:ln>
        </p:spPr>
      </p:cxnSp>
      <p:cxnSp>
        <p:nvCxnSpPr>
          <p:cNvPr id="1211" name="Google Shape;1211;p39"/>
          <p:cNvCxnSpPr/>
          <p:nvPr/>
        </p:nvCxnSpPr>
        <p:spPr>
          <a:xfrm>
            <a:off x="4564592" y="2797532"/>
            <a:ext cx="1542800" cy="2880125"/>
          </a:xfrm>
          <a:prstGeom prst="straightConnector1">
            <a:avLst/>
          </a:prstGeom>
          <a:noFill/>
          <a:ln cap="flat" cmpd="sng" w="76200">
            <a:solidFill>
              <a:schemeClr val="lt1"/>
            </a:solidFill>
            <a:prstDash val="solid"/>
            <a:miter lim="800000"/>
            <a:headEnd len="sm" w="sm" type="none"/>
            <a:tailEnd len="sm" w="sm" type="none"/>
          </a:ln>
        </p:spPr>
      </p:cxnSp>
      <p:cxnSp>
        <p:nvCxnSpPr>
          <p:cNvPr id="1212" name="Google Shape;1212;p39"/>
          <p:cNvCxnSpPr/>
          <p:nvPr/>
        </p:nvCxnSpPr>
        <p:spPr>
          <a:xfrm flipH="1">
            <a:off x="6100768" y="2612569"/>
            <a:ext cx="1619752" cy="3006892"/>
          </a:xfrm>
          <a:prstGeom prst="straightConnector1">
            <a:avLst/>
          </a:prstGeom>
          <a:noFill/>
          <a:ln cap="flat" cmpd="sng" w="76200">
            <a:solidFill>
              <a:schemeClr val="lt1"/>
            </a:solidFill>
            <a:prstDash val="solid"/>
            <a:miter lim="800000"/>
            <a:headEnd len="sm" w="sm" type="none"/>
            <a:tailEnd len="sm" w="sm" type="none"/>
          </a:ln>
        </p:spPr>
      </p:cxnSp>
      <p:sp>
        <p:nvSpPr>
          <p:cNvPr id="1213" name="Google Shape;1213;p39"/>
          <p:cNvSpPr txBox="1"/>
          <p:nvPr/>
        </p:nvSpPr>
        <p:spPr>
          <a:xfrm>
            <a:off x="7860749" y="2312557"/>
            <a:ext cx="447675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1D4999"/>
                </a:solidFill>
                <a:latin typeface="Rajdhani"/>
                <a:ea typeface="Rajdhani"/>
                <a:cs typeface="Rajdhani"/>
                <a:sym typeface="Rajdhani"/>
              </a:rPr>
              <a:t>CIVIL AIR </a:t>
            </a:r>
            <a:endParaRPr/>
          </a:p>
        </p:txBody>
      </p:sp>
      <p:cxnSp>
        <p:nvCxnSpPr>
          <p:cNvPr id="1214" name="Google Shape;1214;p39"/>
          <p:cNvCxnSpPr/>
          <p:nvPr/>
        </p:nvCxnSpPr>
        <p:spPr>
          <a:xfrm>
            <a:off x="3874552" y="4394568"/>
            <a:ext cx="1496962" cy="486697"/>
          </a:xfrm>
          <a:prstGeom prst="straightConnector1">
            <a:avLst/>
          </a:prstGeom>
          <a:noFill/>
          <a:ln cap="flat" cmpd="sng" w="76200">
            <a:solidFill>
              <a:schemeClr val="lt1"/>
            </a:solidFill>
            <a:prstDash val="solid"/>
            <a:miter lim="800000"/>
            <a:headEnd len="sm" w="sm" type="none"/>
            <a:tailEnd len="sm" w="sm" type="none"/>
          </a:ln>
        </p:spPr>
      </p:cxnSp>
      <p:cxnSp>
        <p:nvCxnSpPr>
          <p:cNvPr id="1215" name="Google Shape;1215;p39"/>
          <p:cNvCxnSpPr/>
          <p:nvPr/>
        </p:nvCxnSpPr>
        <p:spPr>
          <a:xfrm>
            <a:off x="7564254" y="3357785"/>
            <a:ext cx="526755" cy="77260"/>
          </a:xfrm>
          <a:prstGeom prst="straightConnector1">
            <a:avLst/>
          </a:prstGeom>
          <a:noFill/>
          <a:ln cap="flat" cmpd="sng" w="76200">
            <a:solidFill>
              <a:schemeClr val="lt1"/>
            </a:solidFill>
            <a:prstDash val="solid"/>
            <a:miter lim="800000"/>
            <a:headEnd len="sm" w="sm" type="none"/>
            <a:tailEnd len="sm" w="sm" type="none"/>
          </a:ln>
        </p:spPr>
      </p:cxnSp>
      <p:cxnSp>
        <p:nvCxnSpPr>
          <p:cNvPr id="1216" name="Google Shape;1216;p39"/>
          <p:cNvCxnSpPr/>
          <p:nvPr/>
        </p:nvCxnSpPr>
        <p:spPr>
          <a:xfrm flipH="1" rot="10800000">
            <a:off x="3963287" y="3366325"/>
            <a:ext cx="708429" cy="77260"/>
          </a:xfrm>
          <a:prstGeom prst="straightConnector1">
            <a:avLst/>
          </a:prstGeom>
          <a:noFill/>
          <a:ln cap="flat" cmpd="sng" w="76200">
            <a:solidFill>
              <a:schemeClr val="lt1"/>
            </a:solidFill>
            <a:prstDash val="solid"/>
            <a:miter lim="800000"/>
            <a:headEnd len="sm" w="sm" type="none"/>
            <a:tailEnd len="sm" w="sm" type="none"/>
          </a:ln>
        </p:spPr>
      </p:cxnSp>
      <p:cxnSp>
        <p:nvCxnSpPr>
          <p:cNvPr id="1217" name="Google Shape;1217;p39"/>
          <p:cNvCxnSpPr/>
          <p:nvPr/>
        </p:nvCxnSpPr>
        <p:spPr>
          <a:xfrm flipH="1" rot="10800000">
            <a:off x="6830502" y="4370421"/>
            <a:ext cx="1565691" cy="527470"/>
          </a:xfrm>
          <a:prstGeom prst="straightConnector1">
            <a:avLst/>
          </a:prstGeom>
          <a:noFill/>
          <a:ln cap="flat" cmpd="sng" w="76200">
            <a:solidFill>
              <a:schemeClr val="lt1"/>
            </a:solidFill>
            <a:prstDash val="solid"/>
            <a:miter lim="800000"/>
            <a:headEnd len="sm" w="sm" type="none"/>
            <a:tailEnd len="sm" w="sm" type="none"/>
          </a:ln>
        </p:spPr>
      </p:cxnSp>
      <p:cxnSp>
        <p:nvCxnSpPr>
          <p:cNvPr id="1218" name="Google Shape;1218;p39"/>
          <p:cNvCxnSpPr/>
          <p:nvPr/>
        </p:nvCxnSpPr>
        <p:spPr>
          <a:xfrm flipH="1" rot="10800000">
            <a:off x="3954025" y="3226124"/>
            <a:ext cx="384182" cy="1542158"/>
          </a:xfrm>
          <a:prstGeom prst="straightConnector1">
            <a:avLst/>
          </a:prstGeom>
          <a:noFill/>
          <a:ln cap="flat" cmpd="sng" w="76200">
            <a:solidFill>
              <a:schemeClr val="lt1"/>
            </a:solidFill>
            <a:prstDash val="solid"/>
            <a:miter lim="800000"/>
            <a:headEnd len="sm" w="sm" type="none"/>
            <a:tailEnd len="sm" w="sm" type="none"/>
          </a:ln>
        </p:spPr>
      </p:cxnSp>
      <p:cxnSp>
        <p:nvCxnSpPr>
          <p:cNvPr id="1219" name="Google Shape;1219;p39"/>
          <p:cNvCxnSpPr/>
          <p:nvPr/>
        </p:nvCxnSpPr>
        <p:spPr>
          <a:xfrm>
            <a:off x="7850220" y="3307479"/>
            <a:ext cx="361311" cy="1259972"/>
          </a:xfrm>
          <a:prstGeom prst="straightConnector1">
            <a:avLst/>
          </a:prstGeom>
          <a:noFill/>
          <a:ln cap="flat" cmpd="sng" w="76200">
            <a:solidFill>
              <a:schemeClr val="lt1"/>
            </a:solidFill>
            <a:prstDash val="solid"/>
            <a:miter lim="800000"/>
            <a:headEnd len="sm" w="sm" type="none"/>
            <a:tailEnd len="sm" w="sm" type="none"/>
          </a:ln>
        </p:spPr>
      </p:cxnSp>
      <p:pic>
        <p:nvPicPr>
          <p:cNvPr id="1220" name="Google Shape;1220;p39"/>
          <p:cNvPicPr preferRelativeResize="0"/>
          <p:nvPr/>
        </p:nvPicPr>
        <p:blipFill rotWithShape="1">
          <a:blip r:embed="rId3">
            <a:alphaModFix/>
          </a:blip>
          <a:srcRect b="3321" l="0" r="1911" t="3195"/>
          <a:stretch/>
        </p:blipFill>
        <p:spPr>
          <a:xfrm>
            <a:off x="4109221" y="2651595"/>
            <a:ext cx="3964374" cy="3233846"/>
          </a:xfrm>
          <a:prstGeom prst="rect">
            <a:avLst/>
          </a:prstGeom>
          <a:noFill/>
          <a:ln>
            <a:noFill/>
          </a:ln>
        </p:spPr>
      </p:pic>
      <p:pic>
        <p:nvPicPr>
          <p:cNvPr id="1221" name="Google Shape;1221;p39"/>
          <p:cNvPicPr preferRelativeResize="0"/>
          <p:nvPr/>
        </p:nvPicPr>
        <p:blipFill rotWithShape="1">
          <a:blip r:embed="rId3">
            <a:alphaModFix/>
          </a:blip>
          <a:srcRect b="3321" l="0" r="1911" t="3195"/>
          <a:stretch/>
        </p:blipFill>
        <p:spPr>
          <a:xfrm>
            <a:off x="1087017" y="4141694"/>
            <a:ext cx="1731940" cy="1412790"/>
          </a:xfrm>
          <a:prstGeom prst="rect">
            <a:avLst/>
          </a:prstGeom>
          <a:noFill/>
          <a:ln>
            <a:noFill/>
          </a:ln>
        </p:spPr>
      </p:pic>
      <p:pic>
        <p:nvPicPr>
          <p:cNvPr id="1222" name="Google Shape;1222;p39"/>
          <p:cNvPicPr preferRelativeResize="0"/>
          <p:nvPr/>
        </p:nvPicPr>
        <p:blipFill rotWithShape="1">
          <a:blip r:embed="rId3">
            <a:alphaModFix/>
          </a:blip>
          <a:srcRect b="3321" l="0" r="1911" t="3195"/>
          <a:stretch/>
        </p:blipFill>
        <p:spPr>
          <a:xfrm>
            <a:off x="9222960" y="964119"/>
            <a:ext cx="1731940" cy="1412790"/>
          </a:xfrm>
          <a:prstGeom prst="rect">
            <a:avLst/>
          </a:prstGeom>
          <a:noFill/>
          <a:ln>
            <a:noFill/>
          </a:ln>
        </p:spPr>
      </p:pic>
      <p:pic>
        <p:nvPicPr>
          <p:cNvPr id="1223" name="Google Shape;1223;p39"/>
          <p:cNvPicPr preferRelativeResize="0"/>
          <p:nvPr/>
        </p:nvPicPr>
        <p:blipFill rotWithShape="1">
          <a:blip r:embed="rId3">
            <a:alphaModFix/>
          </a:blip>
          <a:srcRect b="3321" l="0" r="1911" t="3195"/>
          <a:stretch/>
        </p:blipFill>
        <p:spPr>
          <a:xfrm>
            <a:off x="1603032" y="1566363"/>
            <a:ext cx="1360568" cy="1109852"/>
          </a:xfrm>
          <a:prstGeom prst="rect">
            <a:avLst/>
          </a:prstGeom>
          <a:noFill/>
          <a:ln>
            <a:noFill/>
          </a:ln>
        </p:spPr>
      </p:pic>
      <p:pic>
        <p:nvPicPr>
          <p:cNvPr id="1224" name="Google Shape;1224;p39"/>
          <p:cNvPicPr preferRelativeResize="0"/>
          <p:nvPr/>
        </p:nvPicPr>
        <p:blipFill rotWithShape="1">
          <a:blip r:embed="rId3">
            <a:alphaModFix/>
          </a:blip>
          <a:srcRect b="3321" l="0" r="1911" t="3195"/>
          <a:stretch/>
        </p:blipFill>
        <p:spPr>
          <a:xfrm>
            <a:off x="8646988" y="4318645"/>
            <a:ext cx="1731940" cy="1412790"/>
          </a:xfrm>
          <a:prstGeom prst="rect">
            <a:avLst/>
          </a:prstGeom>
          <a:noFill/>
          <a:ln>
            <a:noFill/>
          </a:ln>
        </p:spPr>
      </p:pic>
      <p:sp>
        <p:nvSpPr>
          <p:cNvPr id="1225" name="Google Shape;1225;p39"/>
          <p:cNvSpPr txBox="1"/>
          <p:nvPr/>
        </p:nvSpPr>
        <p:spPr>
          <a:xfrm>
            <a:off x="8530764" y="5687683"/>
            <a:ext cx="338473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F7F7F"/>
                </a:solidFill>
                <a:latin typeface="Rajdhani Medium"/>
                <a:ea typeface="Rajdhani Medium"/>
                <a:cs typeface="Rajdhani Medium"/>
                <a:sym typeface="Rajdhani Medium"/>
              </a:rPr>
              <a:t>U.S. AIR FORCE AUXILIARY</a:t>
            </a:r>
            <a:endParaRPr/>
          </a:p>
        </p:txBody>
      </p:sp>
      <p:sp>
        <p:nvSpPr>
          <p:cNvPr id="1226" name="Google Shape;1226;p3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ph idx="1" type="body"/>
          </p:nvPr>
        </p:nvSpPr>
        <p:spPr>
          <a:xfrm>
            <a:off x="2037437" y="1948136"/>
            <a:ext cx="5045151" cy="428148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b="1" lang="en-US" sz="2400">
                <a:highlight>
                  <a:srgbClr val="FFFF00"/>
                </a:highlight>
              </a:rPr>
              <a:t>Section 6.4 </a:t>
            </a:r>
            <a:r>
              <a:rPr lang="en-US" sz="2400"/>
              <a:t>(page 47) of the approved 2020-2024 Marketing &amp; Communications Plan first </a:t>
            </a:r>
            <a:r>
              <a:rPr b="1" lang="en-US" sz="2400">
                <a:highlight>
                  <a:srgbClr val="FFFF00"/>
                </a:highlight>
              </a:rPr>
              <a:t>identified the need for brand modernization</a:t>
            </a:r>
            <a:r>
              <a:rPr lang="en-US" sz="2400"/>
              <a:t>. </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rPr lang="en-US" sz="2400"/>
              <a:t>This presentation is the culmination of two years of effort </a:t>
            </a:r>
            <a:r>
              <a:rPr b="1" lang="en-US" sz="2400">
                <a:highlight>
                  <a:srgbClr val="FFFF00"/>
                </a:highlight>
              </a:rPr>
              <a:t>that culminates in MAC’s recommendation for CAP’s 21</a:t>
            </a:r>
            <a:r>
              <a:rPr b="1" baseline="30000" lang="en-US" sz="2400">
                <a:highlight>
                  <a:srgbClr val="FFFF00"/>
                </a:highlight>
              </a:rPr>
              <a:t>st</a:t>
            </a:r>
            <a:r>
              <a:rPr b="1" lang="en-US" sz="2400">
                <a:highlight>
                  <a:srgbClr val="FFFF00"/>
                </a:highlight>
              </a:rPr>
              <a:t> Century identity </a:t>
            </a:r>
            <a:r>
              <a:rPr lang="en-US" sz="2400"/>
              <a:t>for better alignment with our Total Force partners.</a:t>
            </a:r>
            <a:endParaRPr/>
          </a:p>
        </p:txBody>
      </p:sp>
      <p:sp>
        <p:nvSpPr>
          <p:cNvPr id="105" name="Google Shape;105;p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6" name="Google Shape;106;p4"/>
          <p:cNvSpPr txBox="1"/>
          <p:nvPr>
            <p:ph type="title"/>
          </p:nvPr>
        </p:nvSpPr>
        <p:spPr>
          <a:xfrm>
            <a:off x="1621410" y="167158"/>
            <a:ext cx="973239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2020-2024 MarCom Plan</a:t>
            </a:r>
            <a:endParaRPr/>
          </a:p>
        </p:txBody>
      </p:sp>
      <p:pic>
        <p:nvPicPr>
          <p:cNvPr id="107" name="Google Shape;107;p4"/>
          <p:cNvPicPr preferRelativeResize="0"/>
          <p:nvPr/>
        </p:nvPicPr>
        <p:blipFill rotWithShape="1">
          <a:blip r:embed="rId3">
            <a:alphaModFix/>
          </a:blip>
          <a:srcRect b="0" l="0" r="0" t="0"/>
          <a:stretch/>
        </p:blipFill>
        <p:spPr>
          <a:xfrm>
            <a:off x="8135344" y="1497598"/>
            <a:ext cx="3019790" cy="3821502"/>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grpSp>
        <p:nvGrpSpPr>
          <p:cNvPr id="108" name="Google Shape;108;p4"/>
          <p:cNvGrpSpPr/>
          <p:nvPr/>
        </p:nvGrpSpPr>
        <p:grpSpPr>
          <a:xfrm>
            <a:off x="7575002" y="2291508"/>
            <a:ext cx="3028888" cy="3822853"/>
            <a:chOff x="6985445" y="2291508"/>
            <a:chExt cx="3028888" cy="3822853"/>
          </a:xfrm>
        </p:grpSpPr>
        <p:pic>
          <p:nvPicPr>
            <p:cNvPr id="109" name="Google Shape;109;p4"/>
            <p:cNvPicPr preferRelativeResize="0"/>
            <p:nvPr/>
          </p:nvPicPr>
          <p:blipFill rotWithShape="1">
            <a:blip r:embed="rId4">
              <a:alphaModFix/>
            </a:blip>
            <a:srcRect b="0" l="0" r="0" t="0"/>
            <a:stretch/>
          </p:blipFill>
          <p:spPr>
            <a:xfrm>
              <a:off x="6985445" y="2299573"/>
              <a:ext cx="3006426" cy="380145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110" name="Google Shape;110;p4"/>
            <p:cNvSpPr/>
            <p:nvPr/>
          </p:nvSpPr>
          <p:spPr>
            <a:xfrm>
              <a:off x="7006728" y="2291508"/>
              <a:ext cx="3007605" cy="382285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4"/>
            <p:cNvSpPr txBox="1"/>
            <p:nvPr/>
          </p:nvSpPr>
          <p:spPr>
            <a:xfrm>
              <a:off x="7497414" y="4395727"/>
              <a:ext cx="201608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Rajdhani"/>
                  <a:ea typeface="Rajdhani"/>
                  <a:cs typeface="Rajdhani"/>
                  <a:sym typeface="Rajdhani"/>
                </a:rPr>
                <a:t>2020 – 2024</a:t>
              </a:r>
              <a:endParaRPr/>
            </a:p>
            <a:p>
              <a:pPr indent="0" lvl="0" marL="0" marR="0" rtl="0" algn="ctr">
                <a:spcBef>
                  <a:spcPts val="0"/>
                </a:spcBef>
                <a:spcAft>
                  <a:spcPts val="0"/>
                </a:spcAft>
                <a:buNone/>
              </a:pPr>
              <a:r>
                <a:rPr b="1" lang="en-US" sz="1200">
                  <a:solidFill>
                    <a:schemeClr val="dk1"/>
                  </a:solidFill>
                  <a:latin typeface="Rajdhani"/>
                  <a:ea typeface="Rajdhani"/>
                  <a:cs typeface="Rajdhani"/>
                  <a:sym typeface="Rajdhani"/>
                </a:rPr>
                <a:t>MARKETING &amp; COMMUNICATIONS PLAN</a:t>
              </a:r>
              <a:endParaRPr/>
            </a:p>
          </p:txBody>
        </p:sp>
      </p:grpSp>
      <p:pic>
        <p:nvPicPr>
          <p:cNvPr id="112" name="Google Shape;112;p4"/>
          <p:cNvPicPr preferRelativeResize="0"/>
          <p:nvPr/>
        </p:nvPicPr>
        <p:blipFill rotWithShape="1">
          <a:blip r:embed="rId5">
            <a:alphaModFix/>
          </a:blip>
          <a:srcRect b="0" l="0" r="0" t="0"/>
          <a:stretch/>
        </p:blipFill>
        <p:spPr>
          <a:xfrm>
            <a:off x="8575318" y="3301596"/>
            <a:ext cx="996196" cy="996196"/>
          </a:xfrm>
          <a:prstGeom prst="rect">
            <a:avLst/>
          </a:prstGeom>
          <a:noFill/>
          <a:ln>
            <a:noFill/>
          </a:ln>
        </p:spPr>
      </p:pic>
      <p:pic>
        <p:nvPicPr>
          <p:cNvPr id="113" name="Google Shape;113;p4"/>
          <p:cNvPicPr preferRelativeResize="0"/>
          <p:nvPr/>
        </p:nvPicPr>
        <p:blipFill rotWithShape="1">
          <a:blip r:embed="rId5">
            <a:alphaModFix/>
          </a:blip>
          <a:srcRect b="0" l="0" r="0" t="0"/>
          <a:stretch/>
        </p:blipFill>
        <p:spPr>
          <a:xfrm>
            <a:off x="10663395" y="1542069"/>
            <a:ext cx="356906" cy="356906"/>
          </a:xfrm>
          <a:prstGeom prst="rect">
            <a:avLst/>
          </a:prstGeom>
          <a:noFill/>
          <a:ln>
            <a:noFill/>
          </a:ln>
        </p:spPr>
      </p:pic>
      <p:sp>
        <p:nvSpPr>
          <p:cNvPr id="114" name="Google Shape;114;p4"/>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pic>
        <p:nvPicPr>
          <p:cNvPr descr="Logo, company name&#10;&#10;Description automatically generated" id="1232" name="Google Shape;1232;p40"/>
          <p:cNvPicPr preferRelativeResize="0"/>
          <p:nvPr/>
        </p:nvPicPr>
        <p:blipFill rotWithShape="1">
          <a:blip r:embed="rId3">
            <a:alphaModFix/>
          </a:blip>
          <a:srcRect b="13731" l="0" r="0" t="0"/>
          <a:stretch/>
        </p:blipFill>
        <p:spPr>
          <a:xfrm>
            <a:off x="7475799" y="1388566"/>
            <a:ext cx="2632636" cy="2896867"/>
          </a:xfrm>
          <a:prstGeom prst="rect">
            <a:avLst/>
          </a:prstGeom>
          <a:noFill/>
          <a:ln>
            <a:noFill/>
          </a:ln>
        </p:spPr>
      </p:pic>
      <p:sp>
        <p:nvSpPr>
          <p:cNvPr id="1233" name="Google Shape;1233;p40"/>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cxnSp>
        <p:nvCxnSpPr>
          <p:cNvPr id="1234" name="Google Shape;1234;p40"/>
          <p:cNvCxnSpPr/>
          <p:nvPr/>
        </p:nvCxnSpPr>
        <p:spPr>
          <a:xfrm flipH="1">
            <a:off x="2220582" y="4550113"/>
            <a:ext cx="1049769" cy="2320490"/>
          </a:xfrm>
          <a:prstGeom prst="straightConnector1">
            <a:avLst/>
          </a:prstGeom>
          <a:noFill/>
          <a:ln cap="flat" cmpd="sng" w="38100">
            <a:solidFill>
              <a:schemeClr val="lt1"/>
            </a:solidFill>
            <a:prstDash val="solid"/>
            <a:miter lim="800000"/>
            <a:headEnd len="sm" w="sm" type="none"/>
            <a:tailEnd len="sm" w="sm" type="none"/>
          </a:ln>
        </p:spPr>
      </p:cxnSp>
      <p:cxnSp>
        <p:nvCxnSpPr>
          <p:cNvPr id="1235" name="Google Shape;1235;p40"/>
          <p:cNvCxnSpPr/>
          <p:nvPr/>
        </p:nvCxnSpPr>
        <p:spPr>
          <a:xfrm>
            <a:off x="1278491" y="4550113"/>
            <a:ext cx="1117385" cy="2315863"/>
          </a:xfrm>
          <a:prstGeom prst="straightConnector1">
            <a:avLst/>
          </a:prstGeom>
          <a:noFill/>
          <a:ln cap="flat" cmpd="sng" w="38100">
            <a:solidFill>
              <a:schemeClr val="lt1"/>
            </a:solidFill>
            <a:prstDash val="solid"/>
            <a:miter lim="800000"/>
            <a:headEnd len="sm" w="sm" type="none"/>
            <a:tailEnd len="sm" w="sm" type="none"/>
          </a:ln>
        </p:spPr>
      </p:cxnSp>
      <p:pic>
        <p:nvPicPr>
          <p:cNvPr descr="Logo, company name&#10;&#10;Description automatically generated" id="1236" name="Google Shape;1236;p40"/>
          <p:cNvPicPr preferRelativeResize="0"/>
          <p:nvPr/>
        </p:nvPicPr>
        <p:blipFill rotWithShape="1">
          <a:blip r:embed="rId4">
            <a:alphaModFix/>
          </a:blip>
          <a:srcRect b="0" l="0" r="0" t="0"/>
          <a:stretch/>
        </p:blipFill>
        <p:spPr>
          <a:xfrm>
            <a:off x="6631244" y="4732104"/>
            <a:ext cx="4711846" cy="896821"/>
          </a:xfrm>
          <a:prstGeom prst="rect">
            <a:avLst/>
          </a:prstGeom>
          <a:noFill/>
          <a:ln>
            <a:noFill/>
          </a:ln>
        </p:spPr>
      </p:pic>
      <p:grpSp>
        <p:nvGrpSpPr>
          <p:cNvPr id="1237" name="Google Shape;1237;p40"/>
          <p:cNvGrpSpPr/>
          <p:nvPr/>
        </p:nvGrpSpPr>
        <p:grpSpPr>
          <a:xfrm>
            <a:off x="2508049" y="5586742"/>
            <a:ext cx="3262635" cy="531738"/>
            <a:chOff x="1597009" y="3958560"/>
            <a:chExt cx="3481054" cy="1396650"/>
          </a:xfrm>
        </p:grpSpPr>
        <p:cxnSp>
          <p:nvCxnSpPr>
            <p:cNvPr id="1238" name="Google Shape;1238;p40"/>
            <p:cNvCxnSpPr/>
            <p:nvPr/>
          </p:nvCxnSpPr>
          <p:spPr>
            <a:xfrm>
              <a:off x="1597009" y="5084061"/>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39" name="Google Shape;1239;p40"/>
            <p:cNvCxnSpPr/>
            <p:nvPr/>
          </p:nvCxnSpPr>
          <p:spPr>
            <a:xfrm rot="10800000">
              <a:off x="1606304" y="3958560"/>
              <a:ext cx="1" cy="1396650"/>
            </a:xfrm>
            <a:prstGeom prst="straightConnector1">
              <a:avLst/>
            </a:prstGeom>
            <a:noFill/>
            <a:ln cap="flat" cmpd="sng" w="19050">
              <a:solidFill>
                <a:srgbClr val="FF00FF"/>
              </a:solidFill>
              <a:prstDash val="solid"/>
              <a:miter lim="800000"/>
              <a:headEnd len="sm" w="sm" type="none"/>
              <a:tailEnd len="sm" w="sm" type="none"/>
            </a:ln>
          </p:spPr>
        </p:cxnSp>
        <p:cxnSp>
          <p:nvCxnSpPr>
            <p:cNvPr id="1240" name="Google Shape;1240;p40"/>
            <p:cNvCxnSpPr/>
            <p:nvPr/>
          </p:nvCxnSpPr>
          <p:spPr>
            <a:xfrm rot="10800000">
              <a:off x="5078063" y="3958560"/>
              <a:ext cx="0" cy="1396647"/>
            </a:xfrm>
            <a:prstGeom prst="straightConnector1">
              <a:avLst/>
            </a:prstGeom>
            <a:noFill/>
            <a:ln cap="flat" cmpd="sng" w="19050">
              <a:solidFill>
                <a:srgbClr val="FF00FF"/>
              </a:solidFill>
              <a:prstDash val="solid"/>
              <a:miter lim="800000"/>
              <a:headEnd len="sm" w="sm" type="none"/>
              <a:tailEnd len="sm" w="sm" type="none"/>
            </a:ln>
          </p:spPr>
        </p:cxnSp>
      </p:grpSp>
      <p:cxnSp>
        <p:nvCxnSpPr>
          <p:cNvPr id="1241" name="Google Shape;1241;p40"/>
          <p:cNvCxnSpPr/>
          <p:nvPr/>
        </p:nvCxnSpPr>
        <p:spPr>
          <a:xfrm>
            <a:off x="6193049" y="1490048"/>
            <a:ext cx="3637" cy="4781023"/>
          </a:xfrm>
          <a:prstGeom prst="straightConnector1">
            <a:avLst/>
          </a:prstGeom>
          <a:noFill/>
          <a:ln cap="flat" cmpd="sng" w="9525">
            <a:solidFill>
              <a:schemeClr val="dk1"/>
            </a:solidFill>
            <a:prstDash val="solid"/>
            <a:miter lim="800000"/>
            <a:headEnd len="sm" w="sm" type="none"/>
            <a:tailEnd len="sm" w="sm" type="none"/>
          </a:ln>
        </p:spPr>
      </p:cxnSp>
      <p:grpSp>
        <p:nvGrpSpPr>
          <p:cNvPr id="1242" name="Google Shape;1242;p40"/>
          <p:cNvGrpSpPr/>
          <p:nvPr/>
        </p:nvGrpSpPr>
        <p:grpSpPr>
          <a:xfrm>
            <a:off x="2081581" y="2120446"/>
            <a:ext cx="2972865" cy="1486323"/>
            <a:chOff x="2882655" y="1647704"/>
            <a:chExt cx="2972865" cy="1486323"/>
          </a:xfrm>
        </p:grpSpPr>
        <p:grpSp>
          <p:nvGrpSpPr>
            <p:cNvPr id="1243" name="Google Shape;1243;p40"/>
            <p:cNvGrpSpPr/>
            <p:nvPr/>
          </p:nvGrpSpPr>
          <p:grpSpPr>
            <a:xfrm>
              <a:off x="4335931" y="1647704"/>
              <a:ext cx="1519589" cy="1486323"/>
              <a:chOff x="8963383" y="628167"/>
              <a:chExt cx="4586095" cy="1486323"/>
            </a:xfrm>
          </p:grpSpPr>
          <p:sp>
            <p:nvSpPr>
              <p:cNvPr id="1244" name="Google Shape;1244;p40"/>
              <p:cNvSpPr txBox="1"/>
              <p:nvPr/>
            </p:nvSpPr>
            <p:spPr>
              <a:xfrm>
                <a:off x="8963383" y="1591270"/>
                <a:ext cx="452190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1D4999"/>
                    </a:solidFill>
                    <a:latin typeface="Rajdhani"/>
                    <a:ea typeface="Rajdhani"/>
                    <a:cs typeface="Rajdhani"/>
                    <a:sym typeface="Rajdhani"/>
                  </a:rPr>
                  <a:t>PATROL</a:t>
                </a:r>
                <a:endParaRPr b="1" sz="4200">
                  <a:solidFill>
                    <a:srgbClr val="1D4999"/>
                  </a:solidFill>
                  <a:latin typeface="Rajdhani"/>
                  <a:ea typeface="Rajdhani"/>
                  <a:cs typeface="Rajdhani"/>
                  <a:sym typeface="Rajdhani"/>
                </a:endParaRPr>
              </a:p>
            </p:txBody>
          </p:sp>
          <p:grpSp>
            <p:nvGrpSpPr>
              <p:cNvPr id="1245" name="Google Shape;1245;p40"/>
              <p:cNvGrpSpPr/>
              <p:nvPr/>
            </p:nvGrpSpPr>
            <p:grpSpPr>
              <a:xfrm>
                <a:off x="9019907" y="628167"/>
                <a:ext cx="4529571" cy="1396306"/>
                <a:chOff x="9728236" y="669531"/>
                <a:chExt cx="4529571" cy="1396306"/>
              </a:xfrm>
            </p:grpSpPr>
            <p:sp>
              <p:nvSpPr>
                <p:cNvPr id="1246" name="Google Shape;1246;p40"/>
                <p:cNvSpPr txBox="1"/>
                <p:nvPr/>
              </p:nvSpPr>
              <p:spPr>
                <a:xfrm>
                  <a:off x="9728236" y="669531"/>
                  <a:ext cx="4521902"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100">
                      <a:solidFill>
                        <a:srgbClr val="1D4999"/>
                      </a:solidFill>
                      <a:latin typeface="Rajdhani"/>
                      <a:ea typeface="Rajdhani"/>
                      <a:cs typeface="Rajdhani"/>
                      <a:sym typeface="Rajdhani"/>
                    </a:rPr>
                    <a:t>CIVIL</a:t>
                  </a:r>
                  <a:endParaRPr/>
                </a:p>
              </p:txBody>
            </p:sp>
            <p:sp>
              <p:nvSpPr>
                <p:cNvPr id="1247" name="Google Shape;1247;p40"/>
                <p:cNvSpPr txBox="1"/>
                <p:nvPr/>
              </p:nvSpPr>
              <p:spPr>
                <a:xfrm>
                  <a:off x="9735905" y="996313"/>
                  <a:ext cx="4521902" cy="10695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200">
                      <a:solidFill>
                        <a:srgbClr val="1D4999"/>
                      </a:solidFill>
                      <a:latin typeface="Rajdhani"/>
                      <a:ea typeface="Rajdhani"/>
                      <a:cs typeface="Rajdhani"/>
                      <a:sym typeface="Rajdhani"/>
                    </a:rPr>
                    <a:t>AIR</a:t>
                  </a:r>
                  <a:endParaRPr/>
                </a:p>
              </p:txBody>
            </p:sp>
          </p:grpSp>
        </p:grpSp>
        <p:pic>
          <p:nvPicPr>
            <p:cNvPr id="1248" name="Google Shape;1248;p40"/>
            <p:cNvPicPr preferRelativeResize="0"/>
            <p:nvPr/>
          </p:nvPicPr>
          <p:blipFill rotWithShape="1">
            <a:blip r:embed="rId5">
              <a:alphaModFix/>
            </a:blip>
            <a:srcRect b="3321" l="0" r="1911" t="3195"/>
            <a:stretch/>
          </p:blipFill>
          <p:spPr>
            <a:xfrm>
              <a:off x="2882655" y="1842157"/>
              <a:ext cx="1406806" cy="1147569"/>
            </a:xfrm>
            <a:prstGeom prst="rect">
              <a:avLst/>
            </a:prstGeom>
            <a:noFill/>
            <a:ln>
              <a:noFill/>
            </a:ln>
          </p:spPr>
        </p:pic>
      </p:grpSp>
      <p:grpSp>
        <p:nvGrpSpPr>
          <p:cNvPr id="1249" name="Google Shape;1249;p40"/>
          <p:cNvGrpSpPr/>
          <p:nvPr/>
        </p:nvGrpSpPr>
        <p:grpSpPr>
          <a:xfrm>
            <a:off x="7803348" y="5587991"/>
            <a:ext cx="2038579" cy="531600"/>
            <a:chOff x="1606304" y="4016544"/>
            <a:chExt cx="3471759" cy="1338666"/>
          </a:xfrm>
        </p:grpSpPr>
        <p:cxnSp>
          <p:nvCxnSpPr>
            <p:cNvPr id="1250" name="Google Shape;1250;p40"/>
            <p:cNvCxnSpPr/>
            <p:nvPr/>
          </p:nvCxnSpPr>
          <p:spPr>
            <a:xfrm>
              <a:off x="1606307" y="5084061"/>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51" name="Google Shape;1251;p40"/>
            <p:cNvCxnSpPr/>
            <p:nvPr/>
          </p:nvCxnSpPr>
          <p:spPr>
            <a:xfrm rot="10800000">
              <a:off x="1606304" y="4016544"/>
              <a:ext cx="0" cy="1338666"/>
            </a:xfrm>
            <a:prstGeom prst="straightConnector1">
              <a:avLst/>
            </a:prstGeom>
            <a:noFill/>
            <a:ln cap="flat" cmpd="sng" w="19050">
              <a:solidFill>
                <a:srgbClr val="FF00FF"/>
              </a:solidFill>
              <a:prstDash val="solid"/>
              <a:miter lim="800000"/>
              <a:headEnd len="sm" w="sm" type="none"/>
              <a:tailEnd len="sm" w="sm" type="none"/>
            </a:ln>
          </p:spPr>
        </p:cxnSp>
        <p:cxnSp>
          <p:nvCxnSpPr>
            <p:cNvPr id="1252" name="Google Shape;1252;p40"/>
            <p:cNvCxnSpPr/>
            <p:nvPr/>
          </p:nvCxnSpPr>
          <p:spPr>
            <a:xfrm rot="10800000">
              <a:off x="5078063" y="4016544"/>
              <a:ext cx="0" cy="1338661"/>
            </a:xfrm>
            <a:prstGeom prst="straightConnector1">
              <a:avLst/>
            </a:prstGeom>
            <a:noFill/>
            <a:ln cap="flat" cmpd="sng" w="19050">
              <a:solidFill>
                <a:srgbClr val="FF00FF"/>
              </a:solidFill>
              <a:prstDash val="solid"/>
              <a:miter lim="800000"/>
              <a:headEnd len="sm" w="sm" type="none"/>
              <a:tailEnd len="sm" w="sm" type="none"/>
            </a:ln>
          </p:spPr>
        </p:cxnSp>
      </p:grpSp>
      <p:sp>
        <p:nvSpPr>
          <p:cNvPr id="1253" name="Google Shape;1253;p40"/>
          <p:cNvSpPr txBox="1"/>
          <p:nvPr/>
        </p:nvSpPr>
        <p:spPr>
          <a:xfrm>
            <a:off x="838198" y="455430"/>
            <a:ext cx="1068867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Arial Black"/>
                <a:ea typeface="Arial Black"/>
                <a:cs typeface="Arial Black"/>
                <a:sym typeface="Arial Black"/>
              </a:rPr>
              <a:t>All Caps Balanced Lock-ups</a:t>
            </a:r>
            <a:endParaRPr/>
          </a:p>
        </p:txBody>
      </p:sp>
      <p:sp>
        <p:nvSpPr>
          <p:cNvPr id="1254" name="Google Shape;1254;p40"/>
          <p:cNvSpPr/>
          <p:nvPr/>
        </p:nvSpPr>
        <p:spPr>
          <a:xfrm>
            <a:off x="9427269" y="3700374"/>
            <a:ext cx="426254" cy="513871"/>
          </a:xfrm>
          <a:prstGeom prst="rect">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5" name="Google Shape;1255;p40"/>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56" name="Google Shape;1256;p40"/>
          <p:cNvSpPr/>
          <p:nvPr/>
        </p:nvSpPr>
        <p:spPr>
          <a:xfrm>
            <a:off x="9864666" y="5319690"/>
            <a:ext cx="1337096" cy="204606"/>
          </a:xfrm>
          <a:prstGeom prst="rect">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57" name="Google Shape;1257;p40"/>
          <p:cNvGrpSpPr/>
          <p:nvPr/>
        </p:nvGrpSpPr>
        <p:grpSpPr>
          <a:xfrm>
            <a:off x="8455686" y="1666526"/>
            <a:ext cx="1389879" cy="1126157"/>
            <a:chOff x="8455686" y="1666526"/>
            <a:chExt cx="1389879" cy="1126157"/>
          </a:xfrm>
        </p:grpSpPr>
        <p:sp>
          <p:nvSpPr>
            <p:cNvPr id="1258" name="Google Shape;1258;p40"/>
            <p:cNvSpPr/>
            <p:nvPr/>
          </p:nvSpPr>
          <p:spPr>
            <a:xfrm>
              <a:off x="9072690" y="1666526"/>
              <a:ext cx="772875" cy="1126157"/>
            </a:xfrm>
            <a:prstGeom prst="rect">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9" name="Google Shape;1259;p40"/>
            <p:cNvSpPr/>
            <p:nvPr/>
          </p:nvSpPr>
          <p:spPr>
            <a:xfrm rot="10800000">
              <a:off x="8455686" y="1666526"/>
              <a:ext cx="1332638" cy="1119643"/>
            </a:xfrm>
            <a:prstGeom prst="triangle">
              <a:avLst>
                <a:gd fmla="val 54021" name="adj"/>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260" name="Google Shape;1260;p40"/>
          <p:cNvSpPr/>
          <p:nvPr/>
        </p:nvSpPr>
        <p:spPr>
          <a:xfrm>
            <a:off x="7711214" y="2792682"/>
            <a:ext cx="2134351" cy="218736"/>
          </a:xfrm>
          <a:prstGeom prst="rect">
            <a:avLst/>
          </a:prstGeom>
          <a:solidFill>
            <a:srgbClr val="FF00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1" name="Google Shape;1261;p40"/>
          <p:cNvSpPr/>
          <p:nvPr/>
        </p:nvSpPr>
        <p:spPr>
          <a:xfrm>
            <a:off x="7687712" y="1646097"/>
            <a:ext cx="2165816" cy="2568849"/>
          </a:xfrm>
          <a:prstGeom prst="rect">
            <a:avLst/>
          </a:prstGeom>
          <a:noFill/>
          <a:ln cap="flat" cmpd="sng" w="28575">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2" name="Google Shape;1262;p40"/>
          <p:cNvSpPr/>
          <p:nvPr/>
        </p:nvSpPr>
        <p:spPr>
          <a:xfrm>
            <a:off x="2114408" y="2271077"/>
            <a:ext cx="2615236" cy="1173974"/>
          </a:xfrm>
          <a:prstGeom prst="rect">
            <a:avLst/>
          </a:prstGeom>
          <a:noFill/>
          <a:ln cap="flat" cmpd="sng" w="28575">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63" name="Google Shape;1263;p40"/>
          <p:cNvPicPr preferRelativeResize="0"/>
          <p:nvPr/>
        </p:nvPicPr>
        <p:blipFill rotWithShape="1">
          <a:blip r:embed="rId6">
            <a:alphaModFix/>
          </a:blip>
          <a:srcRect b="17264" l="25210" r="0" t="0"/>
          <a:stretch/>
        </p:blipFill>
        <p:spPr>
          <a:xfrm>
            <a:off x="2379445" y="4846681"/>
            <a:ext cx="3459139" cy="707886"/>
          </a:xfrm>
          <a:prstGeom prst="rect">
            <a:avLst/>
          </a:prstGeom>
          <a:noFill/>
          <a:ln>
            <a:noFill/>
          </a:ln>
        </p:spPr>
      </p:pic>
      <p:sp>
        <p:nvSpPr>
          <p:cNvPr id="1264" name="Google Shape;1264;p40"/>
          <p:cNvSpPr txBox="1"/>
          <p:nvPr/>
        </p:nvSpPr>
        <p:spPr>
          <a:xfrm>
            <a:off x="10545386" y="2878884"/>
            <a:ext cx="69133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FF00FF"/>
                </a:solidFill>
                <a:latin typeface="Rajdhani"/>
                <a:ea typeface="Rajdhani"/>
                <a:cs typeface="Rajdhani"/>
                <a:sym typeface="Rajdhani"/>
              </a:rPr>
              <a:t>A</a:t>
            </a:r>
            <a:endParaRPr b="1" sz="4200">
              <a:solidFill>
                <a:srgbClr val="FF00FF"/>
              </a:solidFill>
              <a:latin typeface="Rajdhani"/>
              <a:ea typeface="Rajdhani"/>
              <a:cs typeface="Rajdhani"/>
              <a:sym typeface="Rajdhani"/>
            </a:endParaRPr>
          </a:p>
        </p:txBody>
      </p:sp>
      <p:grpSp>
        <p:nvGrpSpPr>
          <p:cNvPr id="1265" name="Google Shape;1265;p40"/>
          <p:cNvGrpSpPr/>
          <p:nvPr/>
        </p:nvGrpSpPr>
        <p:grpSpPr>
          <a:xfrm rot="-5400000">
            <a:off x="10358464" y="2697911"/>
            <a:ext cx="523219" cy="1291788"/>
            <a:chOff x="1606301" y="2177730"/>
            <a:chExt cx="3471763" cy="3177480"/>
          </a:xfrm>
        </p:grpSpPr>
        <p:cxnSp>
          <p:nvCxnSpPr>
            <p:cNvPr id="1266" name="Google Shape;1266;p40"/>
            <p:cNvCxnSpPr/>
            <p:nvPr/>
          </p:nvCxnSpPr>
          <p:spPr>
            <a:xfrm>
              <a:off x="1606308" y="5197279"/>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67" name="Google Shape;1267;p40"/>
            <p:cNvCxnSpPr/>
            <p:nvPr/>
          </p:nvCxnSpPr>
          <p:spPr>
            <a:xfrm rot="-5400000">
              <a:off x="17561" y="3766470"/>
              <a:ext cx="3177480" cy="0"/>
            </a:xfrm>
            <a:prstGeom prst="straightConnector1">
              <a:avLst/>
            </a:prstGeom>
            <a:noFill/>
            <a:ln cap="flat" cmpd="sng" w="19050">
              <a:solidFill>
                <a:srgbClr val="FF00FF"/>
              </a:solidFill>
              <a:prstDash val="solid"/>
              <a:miter lim="800000"/>
              <a:headEnd len="sm" w="sm" type="none"/>
              <a:tailEnd len="sm" w="sm" type="none"/>
            </a:ln>
          </p:spPr>
        </p:cxnSp>
        <p:cxnSp>
          <p:nvCxnSpPr>
            <p:cNvPr id="1268" name="Google Shape;1268;p40"/>
            <p:cNvCxnSpPr/>
            <p:nvPr/>
          </p:nvCxnSpPr>
          <p:spPr>
            <a:xfrm rot="-5400000">
              <a:off x="3489324" y="3766469"/>
              <a:ext cx="3177479" cy="0"/>
            </a:xfrm>
            <a:prstGeom prst="straightConnector1">
              <a:avLst/>
            </a:prstGeom>
            <a:noFill/>
            <a:ln cap="flat" cmpd="sng" w="19050">
              <a:solidFill>
                <a:srgbClr val="FF00FF"/>
              </a:solidFill>
              <a:prstDash val="solid"/>
              <a:miter lim="800000"/>
              <a:headEnd len="sm" w="sm" type="none"/>
              <a:tailEnd len="sm" w="sm" type="none"/>
            </a:ln>
          </p:spPr>
        </p:cxnSp>
      </p:grpSp>
      <p:sp>
        <p:nvSpPr>
          <p:cNvPr id="1269" name="Google Shape;1269;p40"/>
          <p:cNvSpPr txBox="1"/>
          <p:nvPr/>
        </p:nvSpPr>
        <p:spPr>
          <a:xfrm>
            <a:off x="5222095" y="2490431"/>
            <a:ext cx="428449"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FF00FF"/>
                </a:solidFill>
                <a:latin typeface="Rajdhani"/>
                <a:ea typeface="Rajdhani"/>
                <a:cs typeface="Rajdhani"/>
                <a:sym typeface="Rajdhani"/>
              </a:rPr>
              <a:t>A</a:t>
            </a:r>
            <a:endParaRPr b="1" sz="4200">
              <a:solidFill>
                <a:srgbClr val="FF00FF"/>
              </a:solidFill>
              <a:latin typeface="Rajdhani"/>
              <a:ea typeface="Rajdhani"/>
              <a:cs typeface="Rajdhani"/>
              <a:sym typeface="Rajdhani"/>
            </a:endParaRPr>
          </a:p>
        </p:txBody>
      </p:sp>
      <p:grpSp>
        <p:nvGrpSpPr>
          <p:cNvPr id="1270" name="Google Shape;1270;p40"/>
          <p:cNvGrpSpPr/>
          <p:nvPr/>
        </p:nvGrpSpPr>
        <p:grpSpPr>
          <a:xfrm rot="-5400000">
            <a:off x="5077848" y="2457481"/>
            <a:ext cx="523219" cy="998252"/>
            <a:chOff x="1606301" y="2177730"/>
            <a:chExt cx="3471763" cy="3177480"/>
          </a:xfrm>
        </p:grpSpPr>
        <p:cxnSp>
          <p:nvCxnSpPr>
            <p:cNvPr id="1271" name="Google Shape;1271;p40"/>
            <p:cNvCxnSpPr/>
            <p:nvPr/>
          </p:nvCxnSpPr>
          <p:spPr>
            <a:xfrm>
              <a:off x="1606308" y="5197279"/>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72" name="Google Shape;1272;p40"/>
            <p:cNvCxnSpPr/>
            <p:nvPr/>
          </p:nvCxnSpPr>
          <p:spPr>
            <a:xfrm rot="-5400000">
              <a:off x="17561" y="3766470"/>
              <a:ext cx="3177480" cy="0"/>
            </a:xfrm>
            <a:prstGeom prst="straightConnector1">
              <a:avLst/>
            </a:prstGeom>
            <a:noFill/>
            <a:ln cap="flat" cmpd="sng" w="19050">
              <a:solidFill>
                <a:srgbClr val="FF00FF"/>
              </a:solidFill>
              <a:prstDash val="solid"/>
              <a:miter lim="800000"/>
              <a:headEnd len="sm" w="sm" type="none"/>
              <a:tailEnd len="sm" w="sm" type="none"/>
            </a:ln>
          </p:spPr>
        </p:cxnSp>
        <p:cxnSp>
          <p:nvCxnSpPr>
            <p:cNvPr id="1273" name="Google Shape;1273;p40"/>
            <p:cNvCxnSpPr/>
            <p:nvPr/>
          </p:nvCxnSpPr>
          <p:spPr>
            <a:xfrm rot="-5400000">
              <a:off x="3489324" y="3766469"/>
              <a:ext cx="3177479" cy="0"/>
            </a:xfrm>
            <a:prstGeom prst="straightConnector1">
              <a:avLst/>
            </a:prstGeom>
            <a:noFill/>
            <a:ln cap="flat" cmpd="sng" w="19050">
              <a:solidFill>
                <a:srgbClr val="FF00FF"/>
              </a:solidFill>
              <a:prstDash val="solid"/>
              <a:miter lim="800000"/>
              <a:headEnd len="sm" w="sm" type="none"/>
              <a:tailEnd len="sm" w="sm" type="none"/>
            </a:ln>
          </p:spPr>
        </p:cxnSp>
      </p:grpSp>
      <p:grpSp>
        <p:nvGrpSpPr>
          <p:cNvPr id="1274" name="Google Shape;1274;p40"/>
          <p:cNvGrpSpPr/>
          <p:nvPr/>
        </p:nvGrpSpPr>
        <p:grpSpPr>
          <a:xfrm rot="-5400000">
            <a:off x="1242040" y="2087330"/>
            <a:ext cx="1065541" cy="1639065"/>
            <a:chOff x="1554665" y="2177731"/>
            <a:chExt cx="3523399" cy="5722481"/>
          </a:xfrm>
        </p:grpSpPr>
        <p:cxnSp>
          <p:nvCxnSpPr>
            <p:cNvPr id="1275" name="Google Shape;1275;p40"/>
            <p:cNvCxnSpPr/>
            <p:nvPr/>
          </p:nvCxnSpPr>
          <p:spPr>
            <a:xfrm>
              <a:off x="1606308" y="2677321"/>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76" name="Google Shape;1276;p40"/>
            <p:cNvCxnSpPr/>
            <p:nvPr/>
          </p:nvCxnSpPr>
          <p:spPr>
            <a:xfrm rot="-5400000">
              <a:off x="-1280758" y="5013155"/>
              <a:ext cx="5722480" cy="51634"/>
            </a:xfrm>
            <a:prstGeom prst="straightConnector1">
              <a:avLst/>
            </a:prstGeom>
            <a:noFill/>
            <a:ln cap="flat" cmpd="sng" w="19050">
              <a:solidFill>
                <a:srgbClr val="FF00FF"/>
              </a:solidFill>
              <a:prstDash val="solid"/>
              <a:miter lim="800000"/>
              <a:headEnd len="sm" w="sm" type="none"/>
              <a:tailEnd len="sm" w="sm" type="none"/>
            </a:ln>
          </p:spPr>
        </p:cxnSp>
        <p:cxnSp>
          <p:nvCxnSpPr>
            <p:cNvPr id="1277" name="Google Shape;1277;p40"/>
            <p:cNvCxnSpPr/>
            <p:nvPr/>
          </p:nvCxnSpPr>
          <p:spPr>
            <a:xfrm rot="-5400000">
              <a:off x="3111929" y="4143864"/>
              <a:ext cx="3932267" cy="0"/>
            </a:xfrm>
            <a:prstGeom prst="straightConnector1">
              <a:avLst/>
            </a:prstGeom>
            <a:noFill/>
            <a:ln cap="flat" cmpd="sng" w="19050">
              <a:solidFill>
                <a:srgbClr val="FF00FF"/>
              </a:solidFill>
              <a:prstDash val="solid"/>
              <a:miter lim="800000"/>
              <a:headEnd len="sm" w="sm" type="none"/>
              <a:tailEnd len="sm" w="sm" type="none"/>
            </a:ln>
          </p:spPr>
        </p:cxnSp>
      </p:grpSp>
      <p:grpSp>
        <p:nvGrpSpPr>
          <p:cNvPr id="1278" name="Google Shape;1278;p40"/>
          <p:cNvGrpSpPr/>
          <p:nvPr/>
        </p:nvGrpSpPr>
        <p:grpSpPr>
          <a:xfrm rot="-5400000">
            <a:off x="6867139" y="1412354"/>
            <a:ext cx="1119643" cy="1605278"/>
            <a:chOff x="1606301" y="2177730"/>
            <a:chExt cx="3471764" cy="5604520"/>
          </a:xfrm>
        </p:grpSpPr>
        <p:cxnSp>
          <p:nvCxnSpPr>
            <p:cNvPr id="1279" name="Google Shape;1279;p40"/>
            <p:cNvCxnSpPr/>
            <p:nvPr/>
          </p:nvCxnSpPr>
          <p:spPr>
            <a:xfrm>
              <a:off x="1606308" y="2677321"/>
              <a:ext cx="3471756" cy="0"/>
            </a:xfrm>
            <a:prstGeom prst="straightConnector1">
              <a:avLst/>
            </a:prstGeom>
            <a:noFill/>
            <a:ln cap="flat" cmpd="sng" w="19050">
              <a:solidFill>
                <a:srgbClr val="FF00FF"/>
              </a:solidFill>
              <a:prstDash val="solid"/>
              <a:miter lim="800000"/>
              <a:headEnd len="sm" w="sm" type="none"/>
              <a:tailEnd len="sm" w="sm" type="none"/>
            </a:ln>
          </p:spPr>
        </p:cxnSp>
        <p:cxnSp>
          <p:nvCxnSpPr>
            <p:cNvPr id="1280" name="Google Shape;1280;p40"/>
            <p:cNvCxnSpPr/>
            <p:nvPr/>
          </p:nvCxnSpPr>
          <p:spPr>
            <a:xfrm rot="-5400000">
              <a:off x="17561" y="3766470"/>
              <a:ext cx="3177480" cy="0"/>
            </a:xfrm>
            <a:prstGeom prst="straightConnector1">
              <a:avLst/>
            </a:prstGeom>
            <a:noFill/>
            <a:ln cap="flat" cmpd="sng" w="19050">
              <a:solidFill>
                <a:srgbClr val="FF00FF"/>
              </a:solidFill>
              <a:prstDash val="solid"/>
              <a:miter lim="800000"/>
              <a:headEnd len="sm" w="sm" type="none"/>
              <a:tailEnd len="sm" w="sm" type="none"/>
            </a:ln>
          </p:spPr>
        </p:cxnSp>
        <p:cxnSp>
          <p:nvCxnSpPr>
            <p:cNvPr id="1281" name="Google Shape;1281;p40"/>
            <p:cNvCxnSpPr/>
            <p:nvPr/>
          </p:nvCxnSpPr>
          <p:spPr>
            <a:xfrm flipH="1" rot="5400000">
              <a:off x="2275804" y="4979989"/>
              <a:ext cx="5604519" cy="3"/>
            </a:xfrm>
            <a:prstGeom prst="straightConnector1">
              <a:avLst/>
            </a:prstGeom>
            <a:noFill/>
            <a:ln cap="flat" cmpd="sng" w="19050">
              <a:solidFill>
                <a:srgbClr val="FF00FF"/>
              </a:solidFill>
              <a:prstDash val="solid"/>
              <a:miter lim="800000"/>
              <a:headEnd len="sm" w="sm" type="none"/>
              <a:tailEnd len="sm" w="sm" type="none"/>
            </a:ln>
          </p:spPr>
        </p:cxnSp>
      </p:grpSp>
      <p:pic>
        <p:nvPicPr>
          <p:cNvPr id="1282" name="Google Shape;1282;p40"/>
          <p:cNvPicPr preferRelativeResize="0"/>
          <p:nvPr/>
        </p:nvPicPr>
        <p:blipFill rotWithShape="1">
          <a:blip r:embed="rId5">
            <a:alphaModFix/>
          </a:blip>
          <a:srcRect b="3321" l="0" r="1911" t="3195"/>
          <a:stretch/>
        </p:blipFill>
        <p:spPr>
          <a:xfrm>
            <a:off x="1030524" y="4596634"/>
            <a:ext cx="1406806" cy="11475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500"/>
                                        <p:tgtEl>
                                          <p:spTgt spid="12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par>
                                <p:cTn fill="hold" nodeType="with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par>
                                <p:cTn fill="hold" nodeType="with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par>
                                <p:cTn fill="hold" nodeType="withEffect" presetClass="entr" presetID="1" presetSubtype="0">
                                  <p:stCondLst>
                                    <p:cond delay="0"/>
                                  </p:stCondLst>
                                  <p:childTnLst>
                                    <p:set>
                                      <p:cBhvr>
                                        <p:cTn dur="1" fill="hold">
                                          <p:stCondLst>
                                            <p:cond delay="0"/>
                                          </p:stCondLst>
                                        </p:cTn>
                                        <p:tgtEl>
                                          <p:spTgt spid="126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500"/>
                                        <p:tgtEl>
                                          <p:spTgt spid="1270"/>
                                        </p:tgtEl>
                                      </p:cBhvr>
                                    </p:animEffect>
                                  </p:childTnLst>
                                </p:cTn>
                              </p:par>
                              <p:par>
                                <p:cTn fill="hold" nodeType="withEffect" presetClass="entr" presetID="1" presetSubtype="0">
                                  <p:stCondLst>
                                    <p:cond delay="0"/>
                                  </p:stCondLst>
                                  <p:childTnLst>
                                    <p:set>
                                      <p:cBhvr>
                                        <p:cTn dur="1" fill="hold">
                                          <p:stCondLst>
                                            <p:cond delay="0"/>
                                          </p:stCondLst>
                                        </p:cTn>
                                        <p:tgtEl>
                                          <p:spTgt spid="1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500"/>
                                        <p:tgtEl>
                                          <p:spTgt spid="1274"/>
                                        </p:tgtEl>
                                      </p:cBhvr>
                                    </p:animEffect>
                                  </p:childTnLst>
                                </p:cTn>
                              </p:par>
                              <p:par>
                                <p:cTn fill="hold" nodeType="with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2000"/>
                                        <p:tgtEl>
                                          <p:spTgt spid="1261"/>
                                        </p:tgtEl>
                                      </p:cBhvr>
                                    </p:animEffect>
                                  </p:childTnLst>
                                </p:cTn>
                              </p:par>
                              <p:par>
                                <p:cTn fill="hold" nodeType="with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2000"/>
                                        <p:tgtEl>
                                          <p:spTgt spid="1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41"/>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Word Cloud" id="1289" name="Google Shape;1289;p41"/>
          <p:cNvPicPr preferRelativeResize="0"/>
          <p:nvPr/>
        </p:nvPicPr>
        <p:blipFill rotWithShape="1">
          <a:blip r:embed="rId3">
            <a:alphaModFix/>
          </a:blip>
          <a:srcRect b="0" l="0" r="0" t="0"/>
          <a:stretch/>
        </p:blipFill>
        <p:spPr>
          <a:xfrm>
            <a:off x="6092129" y="2900931"/>
            <a:ext cx="5715000" cy="3543300"/>
          </a:xfrm>
          <a:prstGeom prst="rect">
            <a:avLst/>
          </a:prstGeom>
          <a:noFill/>
          <a:ln>
            <a:noFill/>
          </a:ln>
        </p:spPr>
      </p:pic>
      <p:pic>
        <p:nvPicPr>
          <p:cNvPr id="1290" name="Google Shape;1290;p41"/>
          <p:cNvPicPr preferRelativeResize="0"/>
          <p:nvPr/>
        </p:nvPicPr>
        <p:blipFill rotWithShape="1">
          <a:blip r:embed="rId4">
            <a:alphaModFix/>
          </a:blip>
          <a:srcRect b="3321" l="0" r="1911" t="3195"/>
          <a:stretch/>
        </p:blipFill>
        <p:spPr>
          <a:xfrm>
            <a:off x="7883747" y="1809920"/>
            <a:ext cx="1843570" cy="1503849"/>
          </a:xfrm>
          <a:prstGeom prst="rect">
            <a:avLst/>
          </a:prstGeom>
          <a:noFill/>
          <a:ln>
            <a:noFill/>
          </a:ln>
        </p:spPr>
      </p:pic>
      <p:pic>
        <p:nvPicPr>
          <p:cNvPr descr="Word Cloud" id="1291" name="Google Shape;1291;p41"/>
          <p:cNvPicPr preferRelativeResize="0"/>
          <p:nvPr/>
        </p:nvPicPr>
        <p:blipFill rotWithShape="1">
          <a:blip r:embed="rId5">
            <a:alphaModFix/>
          </a:blip>
          <a:srcRect b="0" l="0" r="0" t="0"/>
          <a:stretch/>
        </p:blipFill>
        <p:spPr>
          <a:xfrm>
            <a:off x="245862" y="2900931"/>
            <a:ext cx="5715000" cy="3543300"/>
          </a:xfrm>
          <a:prstGeom prst="rect">
            <a:avLst/>
          </a:prstGeom>
          <a:noFill/>
          <a:ln>
            <a:noFill/>
          </a:ln>
        </p:spPr>
      </p:pic>
      <p:pic>
        <p:nvPicPr>
          <p:cNvPr descr="A picture containing drawing&#10;&#10;Description automatically generated" id="1292" name="Google Shape;1292;p41"/>
          <p:cNvPicPr preferRelativeResize="0"/>
          <p:nvPr/>
        </p:nvPicPr>
        <p:blipFill rotWithShape="1">
          <a:blip r:embed="rId6">
            <a:alphaModFix/>
          </a:blip>
          <a:srcRect b="11564" l="0" r="0" t="0"/>
          <a:stretch/>
        </p:blipFill>
        <p:spPr>
          <a:xfrm>
            <a:off x="2468277" y="1778948"/>
            <a:ext cx="1770539" cy="1565795"/>
          </a:xfrm>
          <a:prstGeom prst="triangle">
            <a:avLst>
              <a:gd fmla="val 50000" name="adj"/>
            </a:avLst>
          </a:prstGeom>
          <a:noFill/>
          <a:ln>
            <a:noFill/>
          </a:ln>
        </p:spPr>
      </p:pic>
      <p:sp>
        <p:nvSpPr>
          <p:cNvPr id="1293" name="Google Shape;1293;p41"/>
          <p:cNvSpPr txBox="1"/>
          <p:nvPr>
            <p:ph type="title"/>
          </p:nvPr>
        </p:nvSpPr>
        <p:spPr>
          <a:xfrm>
            <a:off x="839972" y="149242"/>
            <a:ext cx="10513827"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Focus Group Word Clouds</a:t>
            </a:r>
            <a:endParaRPr/>
          </a:p>
        </p:txBody>
      </p:sp>
      <p:cxnSp>
        <p:nvCxnSpPr>
          <p:cNvPr id="1294" name="Google Shape;1294;p41"/>
          <p:cNvCxnSpPr/>
          <p:nvPr/>
        </p:nvCxnSpPr>
        <p:spPr>
          <a:xfrm>
            <a:off x="6148560" y="2310066"/>
            <a:ext cx="0" cy="3543913"/>
          </a:xfrm>
          <a:prstGeom prst="straightConnector1">
            <a:avLst/>
          </a:prstGeom>
          <a:noFill/>
          <a:ln cap="flat" cmpd="sng" w="9525">
            <a:solidFill>
              <a:schemeClr val="dk1"/>
            </a:solidFill>
            <a:prstDash val="solid"/>
            <a:miter lim="800000"/>
            <a:headEnd len="sm" w="sm" type="none"/>
            <a:tailEnd len="sm" w="sm" type="none"/>
          </a:ln>
        </p:spPr>
      </p:cxnSp>
      <p:sp>
        <p:nvSpPr>
          <p:cNvPr id="1295" name="Google Shape;1295;p41"/>
          <p:cNvSpPr/>
          <p:nvPr/>
        </p:nvSpPr>
        <p:spPr>
          <a:xfrm>
            <a:off x="6221034" y="3364832"/>
            <a:ext cx="5860007" cy="2921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6" name="Google Shape;1296;p41"/>
          <p:cNvSpPr/>
          <p:nvPr/>
        </p:nvSpPr>
        <p:spPr>
          <a:xfrm>
            <a:off x="187835" y="3355154"/>
            <a:ext cx="5860007" cy="2921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96"/>
                                        </p:tgtEl>
                                      </p:cBhvr>
                                    </p:animEffect>
                                    <p:set>
                                      <p:cBhvr>
                                        <p:cTn dur="1" fill="hold">
                                          <p:stCondLst>
                                            <p:cond delay="2000"/>
                                          </p:stCondLst>
                                        </p:cTn>
                                        <p:tgtEl>
                                          <p:spTgt spid="12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95"/>
                                        </p:tgtEl>
                                      </p:cBhvr>
                                    </p:animEffect>
                                    <p:set>
                                      <p:cBhvr>
                                        <p:cTn dur="1" fill="hold">
                                          <p:stCondLst>
                                            <p:cond delay="2000"/>
                                          </p:stCondLst>
                                        </p:cTn>
                                        <p:tgtEl>
                                          <p:spTgt spid="12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42"/>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1303" name="Google Shape;1303;p42"/>
          <p:cNvPicPr preferRelativeResize="0"/>
          <p:nvPr/>
        </p:nvPicPr>
        <p:blipFill rotWithShape="1">
          <a:blip r:embed="rId3">
            <a:alphaModFix/>
          </a:blip>
          <a:srcRect b="8160" l="0" r="0" t="3565"/>
          <a:stretch/>
        </p:blipFill>
        <p:spPr>
          <a:xfrm>
            <a:off x="3338226" y="3054966"/>
            <a:ext cx="875020" cy="864656"/>
          </a:xfrm>
          <a:prstGeom prst="rect">
            <a:avLst/>
          </a:prstGeom>
          <a:noFill/>
          <a:ln>
            <a:noFill/>
          </a:ln>
        </p:spPr>
      </p:pic>
      <p:pic>
        <p:nvPicPr>
          <p:cNvPr descr="A close up of a logo&#10;&#10;Description automatically generated" id="1304" name="Google Shape;1304;p42"/>
          <p:cNvPicPr preferRelativeResize="0"/>
          <p:nvPr/>
        </p:nvPicPr>
        <p:blipFill rotWithShape="1">
          <a:blip r:embed="rId4">
            <a:alphaModFix/>
          </a:blip>
          <a:srcRect b="0" l="0" r="0" t="0"/>
          <a:stretch/>
        </p:blipFill>
        <p:spPr>
          <a:xfrm>
            <a:off x="7859249" y="947858"/>
            <a:ext cx="627024" cy="558729"/>
          </a:xfrm>
          <a:prstGeom prst="rect">
            <a:avLst/>
          </a:prstGeom>
          <a:noFill/>
          <a:ln>
            <a:noFill/>
          </a:ln>
        </p:spPr>
      </p:pic>
      <p:sp>
        <p:nvSpPr>
          <p:cNvPr id="1305" name="Google Shape;1305;p42"/>
          <p:cNvSpPr/>
          <p:nvPr/>
        </p:nvSpPr>
        <p:spPr>
          <a:xfrm>
            <a:off x="4253923" y="3996487"/>
            <a:ext cx="3401191" cy="650543"/>
          </a:xfrm>
          <a:custGeom>
            <a:rect b="b" l="l" r="r" t="t"/>
            <a:pathLst>
              <a:path extrusionOk="0" h="120000" w="120000">
                <a:moveTo>
                  <a:pt x="0" y="0"/>
                </a:moveTo>
                <a:lnTo>
                  <a:pt x="120000" y="0"/>
                </a:lnTo>
                <a:lnTo>
                  <a:pt x="120000" y="120000"/>
                </a:lnTo>
                <a:lnTo>
                  <a:pt x="0" y="120000"/>
                </a:lnTo>
                <a:close/>
              </a:path>
              <a:path extrusionOk="0" fill="none" h="120000" w="120000">
                <a:moveTo>
                  <a:pt x="61109" y="123678"/>
                </a:moveTo>
                <a:lnTo>
                  <a:pt x="61432" y="282209"/>
                </a:lnTo>
              </a:path>
            </a:pathLst>
          </a:custGeom>
          <a:solidFill>
            <a:srgbClr val="02020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Wordmark is all caps like the six branches of military</a:t>
            </a:r>
            <a:endParaRPr/>
          </a:p>
        </p:txBody>
      </p:sp>
      <p:sp>
        <p:nvSpPr>
          <p:cNvPr id="1306" name="Google Shape;1306;p42"/>
          <p:cNvSpPr/>
          <p:nvPr/>
        </p:nvSpPr>
        <p:spPr>
          <a:xfrm>
            <a:off x="135924" y="5436973"/>
            <a:ext cx="1297460" cy="14210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7" name="Google Shape;1307;p42"/>
          <p:cNvSpPr txBox="1"/>
          <p:nvPr/>
        </p:nvSpPr>
        <p:spPr>
          <a:xfrm>
            <a:off x="4999008" y="5414322"/>
            <a:ext cx="428962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1D4999"/>
                </a:solidFill>
                <a:latin typeface="Rajdhani"/>
                <a:ea typeface="Rajdhani"/>
                <a:cs typeface="Rajdhani"/>
                <a:sym typeface="Rajdhani"/>
              </a:rPr>
              <a:t>CIVIL AIR PATROL</a:t>
            </a:r>
            <a:endParaRPr/>
          </a:p>
        </p:txBody>
      </p:sp>
      <p:grpSp>
        <p:nvGrpSpPr>
          <p:cNvPr id="1308" name="Google Shape;1308;p42"/>
          <p:cNvGrpSpPr/>
          <p:nvPr/>
        </p:nvGrpSpPr>
        <p:grpSpPr>
          <a:xfrm>
            <a:off x="8118922" y="4290169"/>
            <a:ext cx="4464403" cy="696315"/>
            <a:chOff x="4333527" y="2650039"/>
            <a:chExt cx="4464403" cy="696315"/>
          </a:xfrm>
        </p:grpSpPr>
        <p:sp>
          <p:nvSpPr>
            <p:cNvPr id="1309" name="Google Shape;1309;p42"/>
            <p:cNvSpPr txBox="1"/>
            <p:nvPr/>
          </p:nvSpPr>
          <p:spPr>
            <a:xfrm>
              <a:off x="4882283" y="2650039"/>
              <a:ext cx="334459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03080"/>
                  </a:solidFill>
                  <a:latin typeface="Rajdhani"/>
                  <a:ea typeface="Rajdhani"/>
                  <a:cs typeface="Rajdhani"/>
                  <a:sym typeface="Rajdhani"/>
                </a:rPr>
                <a:t>CIVIL AIR PATROL</a:t>
              </a:r>
              <a:endParaRPr/>
            </a:p>
          </p:txBody>
        </p:sp>
        <p:sp>
          <p:nvSpPr>
            <p:cNvPr id="1310" name="Google Shape;1310;p42"/>
            <p:cNvSpPr txBox="1"/>
            <p:nvPr/>
          </p:nvSpPr>
          <p:spPr>
            <a:xfrm>
              <a:off x="4333527" y="2992411"/>
              <a:ext cx="4464403" cy="35394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50">
                  <a:solidFill>
                    <a:srgbClr val="989EA5"/>
                  </a:solidFill>
                  <a:latin typeface="Rajdhani"/>
                  <a:ea typeface="Rajdhani"/>
                  <a:cs typeface="Rajdhani"/>
                  <a:sym typeface="Rajdhani"/>
                </a:rPr>
                <a:t>U.S. AIR FORCE AUXILIARY</a:t>
              </a:r>
              <a:endParaRPr/>
            </a:p>
          </p:txBody>
        </p:sp>
      </p:grpSp>
      <p:sp>
        <p:nvSpPr>
          <p:cNvPr id="1311" name="Google Shape;1311;p42"/>
          <p:cNvSpPr/>
          <p:nvPr/>
        </p:nvSpPr>
        <p:spPr>
          <a:xfrm rot="10800000">
            <a:off x="7867405" y="1520704"/>
            <a:ext cx="4918152" cy="124484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rawing&#10;&#10;Description automatically generated" id="1312" name="Google Shape;1312;p42"/>
          <p:cNvPicPr preferRelativeResize="0"/>
          <p:nvPr/>
        </p:nvPicPr>
        <p:blipFill rotWithShape="1">
          <a:blip r:embed="rId5">
            <a:alphaModFix/>
          </a:blip>
          <a:srcRect b="12977" l="0" r="0" t="0"/>
          <a:stretch/>
        </p:blipFill>
        <p:spPr>
          <a:xfrm>
            <a:off x="7843086" y="1783636"/>
            <a:ext cx="665620" cy="579232"/>
          </a:xfrm>
          <a:prstGeom prst="rect">
            <a:avLst/>
          </a:prstGeom>
          <a:noFill/>
          <a:ln>
            <a:noFill/>
          </a:ln>
        </p:spPr>
      </p:pic>
      <p:sp>
        <p:nvSpPr>
          <p:cNvPr id="1313" name="Google Shape;1313;p42"/>
          <p:cNvSpPr/>
          <p:nvPr/>
        </p:nvSpPr>
        <p:spPr>
          <a:xfrm>
            <a:off x="4253564" y="1766807"/>
            <a:ext cx="3430770" cy="603054"/>
          </a:xfrm>
          <a:custGeom>
            <a:rect b="b" l="l" r="r" t="t"/>
            <a:pathLst>
              <a:path extrusionOk="0" h="120000" w="120000">
                <a:moveTo>
                  <a:pt x="0" y="0"/>
                </a:moveTo>
                <a:lnTo>
                  <a:pt x="120000" y="0"/>
                </a:lnTo>
                <a:lnTo>
                  <a:pt x="120000" y="120000"/>
                </a:lnTo>
                <a:lnTo>
                  <a:pt x="0" y="120000"/>
                </a:lnTo>
                <a:close/>
              </a:path>
              <a:path extrusionOk="0" fill="none" h="120000" w="120000">
                <a:moveTo>
                  <a:pt x="-133" y="58190"/>
                </a:moveTo>
                <a:lnTo>
                  <a:pt x="-44341" y="276208"/>
                </a:lnTo>
              </a:path>
            </a:pathLst>
          </a:custGeom>
          <a:solidFill>
            <a:srgbClr val="02020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Floats without a container for    more flexibility</a:t>
            </a:r>
            <a:endParaRPr/>
          </a:p>
        </p:txBody>
      </p:sp>
      <p:sp>
        <p:nvSpPr>
          <p:cNvPr id="1314" name="Google Shape;1314;p42"/>
          <p:cNvSpPr/>
          <p:nvPr/>
        </p:nvSpPr>
        <p:spPr>
          <a:xfrm>
            <a:off x="4235824" y="945396"/>
            <a:ext cx="3401191" cy="627433"/>
          </a:xfrm>
          <a:custGeom>
            <a:rect b="b" l="l" r="r" t="t"/>
            <a:pathLst>
              <a:path extrusionOk="0" h="120000" w="120000">
                <a:moveTo>
                  <a:pt x="0" y="0"/>
                </a:moveTo>
                <a:lnTo>
                  <a:pt x="120000" y="0"/>
                </a:lnTo>
                <a:lnTo>
                  <a:pt x="120000" y="120000"/>
                </a:lnTo>
                <a:lnTo>
                  <a:pt x="0" y="120000"/>
                </a:lnTo>
                <a:close/>
              </a:path>
              <a:path extrusionOk="0" fill="none" h="120000" w="120000">
                <a:moveTo>
                  <a:pt x="270" y="65284"/>
                </a:moveTo>
                <a:lnTo>
                  <a:pt x="-49547" y="319238"/>
                </a:lnTo>
              </a:path>
            </a:pathLst>
          </a:custGeom>
          <a:solidFill>
            <a:srgbClr val="02020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Modern, single color design comparable to USAF</a:t>
            </a:r>
            <a:endParaRPr/>
          </a:p>
        </p:txBody>
      </p:sp>
      <p:sp>
        <p:nvSpPr>
          <p:cNvPr id="1315" name="Google Shape;1315;p42"/>
          <p:cNvSpPr/>
          <p:nvPr/>
        </p:nvSpPr>
        <p:spPr>
          <a:xfrm>
            <a:off x="4250058" y="3168730"/>
            <a:ext cx="3401191" cy="650543"/>
          </a:xfrm>
          <a:custGeom>
            <a:rect b="b" l="l" r="r" t="t"/>
            <a:pathLst>
              <a:path extrusionOk="0" h="120000" w="120000">
                <a:moveTo>
                  <a:pt x="0" y="0"/>
                </a:moveTo>
                <a:lnTo>
                  <a:pt x="120000" y="0"/>
                </a:lnTo>
                <a:lnTo>
                  <a:pt x="120000" y="120000"/>
                </a:lnTo>
                <a:lnTo>
                  <a:pt x="0" y="120000"/>
                </a:lnTo>
                <a:close/>
              </a:path>
              <a:path extrusionOk="0" fill="none" h="120000" w="120000">
                <a:moveTo>
                  <a:pt x="120485" y="70937"/>
                </a:moveTo>
                <a:lnTo>
                  <a:pt x="172044" y="273698"/>
                </a:lnTo>
              </a:path>
            </a:pathLst>
          </a:custGeom>
          <a:solidFill>
            <a:srgbClr val="02020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While not the same character size, both names have equal length</a:t>
            </a:r>
            <a:endParaRPr/>
          </a:p>
        </p:txBody>
      </p:sp>
      <p:pic>
        <p:nvPicPr>
          <p:cNvPr id="1316" name="Google Shape;1316;p42"/>
          <p:cNvPicPr preferRelativeResize="0"/>
          <p:nvPr/>
        </p:nvPicPr>
        <p:blipFill rotWithShape="1">
          <a:blip r:embed="rId6">
            <a:alphaModFix/>
          </a:blip>
          <a:srcRect b="3321" l="0" r="1911" t="3195"/>
          <a:stretch/>
        </p:blipFill>
        <p:spPr>
          <a:xfrm>
            <a:off x="523321" y="2824366"/>
            <a:ext cx="2439313" cy="1989813"/>
          </a:xfrm>
          <a:prstGeom prst="rect">
            <a:avLst/>
          </a:prstGeom>
          <a:noFill/>
          <a:ln>
            <a:noFill/>
          </a:ln>
        </p:spPr>
      </p:pic>
      <p:pic>
        <p:nvPicPr>
          <p:cNvPr id="1317" name="Google Shape;1317;p42"/>
          <p:cNvPicPr preferRelativeResize="0"/>
          <p:nvPr/>
        </p:nvPicPr>
        <p:blipFill rotWithShape="1">
          <a:blip r:embed="rId6">
            <a:alphaModFix/>
          </a:blip>
          <a:srcRect b="3321" l="0" r="1911" t="3195"/>
          <a:stretch/>
        </p:blipFill>
        <p:spPr>
          <a:xfrm>
            <a:off x="3108674" y="5141606"/>
            <a:ext cx="1890334" cy="1541996"/>
          </a:xfrm>
          <a:prstGeom prst="rect">
            <a:avLst/>
          </a:prstGeom>
          <a:noFill/>
          <a:ln>
            <a:noFill/>
          </a:ln>
        </p:spPr>
      </p:pic>
      <p:pic>
        <p:nvPicPr>
          <p:cNvPr id="1318" name="Google Shape;1318;p42"/>
          <p:cNvPicPr preferRelativeResize="0"/>
          <p:nvPr/>
        </p:nvPicPr>
        <p:blipFill rotWithShape="1">
          <a:blip r:embed="rId6">
            <a:alphaModFix/>
          </a:blip>
          <a:srcRect b="3321" l="0" r="1911" t="3195"/>
          <a:stretch/>
        </p:blipFill>
        <p:spPr>
          <a:xfrm>
            <a:off x="9105339" y="2249151"/>
            <a:ext cx="2439313" cy="1989813"/>
          </a:xfrm>
          <a:prstGeom prst="rect">
            <a:avLst/>
          </a:prstGeom>
          <a:noFill/>
          <a:ln>
            <a:noFill/>
          </a:ln>
        </p:spPr>
      </p:pic>
      <p:sp>
        <p:nvSpPr>
          <p:cNvPr id="1319" name="Google Shape;1319;p42"/>
          <p:cNvSpPr/>
          <p:nvPr/>
        </p:nvSpPr>
        <p:spPr>
          <a:xfrm>
            <a:off x="4235820" y="2599061"/>
            <a:ext cx="3401191" cy="391390"/>
          </a:xfrm>
          <a:custGeom>
            <a:rect b="b" l="l" r="r" t="t"/>
            <a:pathLst>
              <a:path extrusionOk="0" h="120000" w="120000">
                <a:moveTo>
                  <a:pt x="0" y="0"/>
                </a:moveTo>
                <a:lnTo>
                  <a:pt x="120000" y="0"/>
                </a:lnTo>
                <a:lnTo>
                  <a:pt x="120000" y="120000"/>
                </a:lnTo>
                <a:lnTo>
                  <a:pt x="0" y="120000"/>
                </a:lnTo>
                <a:close/>
              </a:path>
              <a:path extrusionOk="0" fill="none" h="120000" w="120000">
                <a:moveTo>
                  <a:pt x="119635" y="65284"/>
                </a:moveTo>
                <a:lnTo>
                  <a:pt x="182616" y="479612"/>
                </a:lnTo>
              </a:path>
            </a:pathLst>
          </a:custGeom>
          <a:solidFill>
            <a:srgbClr val="02020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Lock-up is more purposeful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43"/>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25" name="Google Shape;1325;p43"/>
          <p:cNvSpPr txBox="1"/>
          <p:nvPr>
            <p:ph idx="1" type="body"/>
          </p:nvPr>
        </p:nvSpPr>
        <p:spPr>
          <a:xfrm>
            <a:off x="4547193" y="2361166"/>
            <a:ext cx="4773269" cy="36665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en-US" sz="2400"/>
              <a:t>Simplified design </a:t>
            </a:r>
            <a:r>
              <a:rPr lang="en-US" sz="1600">
                <a:solidFill>
                  <a:srgbClr val="BFBFBF"/>
                </a:solidFill>
              </a:rPr>
              <a:t>(single color vs. three)</a:t>
            </a:r>
            <a:endParaRPr sz="1600"/>
          </a:p>
          <a:p>
            <a:pPr indent="0" lvl="0" marL="0" rtl="0" algn="l">
              <a:lnSpc>
                <a:spcPct val="90000"/>
              </a:lnSpc>
              <a:spcBef>
                <a:spcPts val="1000"/>
              </a:spcBef>
              <a:spcAft>
                <a:spcPts val="0"/>
              </a:spcAft>
              <a:buClr>
                <a:schemeClr val="dk1"/>
              </a:buClr>
              <a:buSzPts val="2400"/>
              <a:buNone/>
            </a:pPr>
            <a:r>
              <a:rPr lang="en-US" sz="2400"/>
              <a:t>Increased flexibility </a:t>
            </a:r>
            <a:r>
              <a:rPr lang="en-US" sz="1600">
                <a:solidFill>
                  <a:srgbClr val="BFBFBF"/>
                </a:solidFill>
              </a:rPr>
              <a:t>(no container)</a:t>
            </a:r>
            <a:endParaRPr/>
          </a:p>
          <a:p>
            <a:pPr indent="0" lvl="0" marL="0" rtl="0" algn="l">
              <a:lnSpc>
                <a:spcPct val="90000"/>
              </a:lnSpc>
              <a:spcBef>
                <a:spcPts val="1000"/>
              </a:spcBef>
              <a:spcAft>
                <a:spcPts val="0"/>
              </a:spcAft>
              <a:buClr>
                <a:schemeClr val="dk1"/>
              </a:buClr>
              <a:buSzPts val="2400"/>
              <a:buNone/>
            </a:pPr>
            <a:r>
              <a:rPr lang="en-US" sz="2400"/>
              <a:t>More modern than retro</a:t>
            </a:r>
            <a:endParaRPr/>
          </a:p>
          <a:p>
            <a:pPr indent="0" lvl="0" marL="0" rtl="0" algn="l">
              <a:lnSpc>
                <a:spcPct val="90000"/>
              </a:lnSpc>
              <a:spcBef>
                <a:spcPts val="1000"/>
              </a:spcBef>
              <a:spcAft>
                <a:spcPts val="0"/>
              </a:spcAft>
              <a:buClr>
                <a:schemeClr val="dk1"/>
              </a:buClr>
              <a:buSzPts val="2400"/>
              <a:buNone/>
            </a:pPr>
            <a:r>
              <a:rPr lang="en-US" sz="2400"/>
              <a:t>Enhanced visual appeal</a:t>
            </a:r>
            <a:endParaRPr/>
          </a:p>
          <a:p>
            <a:pPr indent="0" lvl="0" marL="0" rtl="0" algn="l">
              <a:lnSpc>
                <a:spcPct val="90000"/>
              </a:lnSpc>
              <a:spcBef>
                <a:spcPts val="1000"/>
              </a:spcBef>
              <a:spcAft>
                <a:spcPts val="0"/>
              </a:spcAft>
              <a:buClr>
                <a:schemeClr val="dk1"/>
              </a:buClr>
              <a:buSzPts val="2400"/>
              <a:buNone/>
            </a:pPr>
            <a:r>
              <a:rPr lang="en-US" sz="2400"/>
              <a:t>Modern design aesthetic</a:t>
            </a:r>
            <a:endParaRPr/>
          </a:p>
          <a:p>
            <a:pPr indent="0" lvl="0" marL="0" rtl="0" algn="l">
              <a:lnSpc>
                <a:spcPct val="90000"/>
              </a:lnSpc>
              <a:spcBef>
                <a:spcPts val="1000"/>
              </a:spcBef>
              <a:spcAft>
                <a:spcPts val="0"/>
              </a:spcAft>
              <a:buClr>
                <a:schemeClr val="dk1"/>
              </a:buClr>
              <a:buSzPts val="2400"/>
              <a:buNone/>
            </a:pPr>
            <a:r>
              <a:rPr lang="en-US" sz="2400"/>
              <a:t>More closely represents today’s organization than yesterday’s</a:t>
            </a:r>
            <a:endParaRPr/>
          </a:p>
          <a:p>
            <a:pPr indent="0" lvl="0" marL="0" rtl="0" algn="l">
              <a:lnSpc>
                <a:spcPct val="90000"/>
              </a:lnSpc>
              <a:spcBef>
                <a:spcPts val="10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400"/>
              <a:buNone/>
            </a:pPr>
            <a:r>
              <a:t/>
            </a:r>
            <a:endParaRPr sz="2400"/>
          </a:p>
        </p:txBody>
      </p:sp>
      <p:grpSp>
        <p:nvGrpSpPr>
          <p:cNvPr id="1326" name="Google Shape;1326;p43"/>
          <p:cNvGrpSpPr/>
          <p:nvPr/>
        </p:nvGrpSpPr>
        <p:grpSpPr>
          <a:xfrm>
            <a:off x="4047289" y="2456559"/>
            <a:ext cx="330442" cy="2565551"/>
            <a:chOff x="4859290" y="2285876"/>
            <a:chExt cx="330442" cy="2565551"/>
          </a:xfrm>
        </p:grpSpPr>
        <p:sp>
          <p:nvSpPr>
            <p:cNvPr id="1327" name="Google Shape;1327;p43"/>
            <p:cNvSpPr/>
            <p:nvPr/>
          </p:nvSpPr>
          <p:spPr>
            <a:xfrm>
              <a:off x="4865677" y="3167351"/>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8" name="Google Shape;1328;p43"/>
            <p:cNvSpPr/>
            <p:nvPr/>
          </p:nvSpPr>
          <p:spPr>
            <a:xfrm>
              <a:off x="4865677" y="3647775"/>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9" name="Google Shape;1329;p43"/>
            <p:cNvSpPr/>
            <p:nvPr/>
          </p:nvSpPr>
          <p:spPr>
            <a:xfrm>
              <a:off x="4861564" y="2285876"/>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0" name="Google Shape;1330;p43"/>
            <p:cNvSpPr/>
            <p:nvPr/>
          </p:nvSpPr>
          <p:spPr>
            <a:xfrm>
              <a:off x="4859290" y="4098259"/>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1" name="Google Shape;1331;p43"/>
            <p:cNvSpPr/>
            <p:nvPr/>
          </p:nvSpPr>
          <p:spPr>
            <a:xfrm>
              <a:off x="4859290" y="4527372"/>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2" name="Google Shape;1332;p43"/>
            <p:cNvSpPr/>
            <p:nvPr/>
          </p:nvSpPr>
          <p:spPr>
            <a:xfrm>
              <a:off x="4861565" y="2741432"/>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Checkmark" id="1333" name="Google Shape;1333;p43"/>
          <p:cNvPicPr preferRelativeResize="0"/>
          <p:nvPr/>
        </p:nvPicPr>
        <p:blipFill rotWithShape="1">
          <a:blip r:embed="rId3">
            <a:alphaModFix/>
          </a:blip>
          <a:srcRect b="0" l="0" r="0" t="0"/>
          <a:stretch/>
        </p:blipFill>
        <p:spPr>
          <a:xfrm>
            <a:off x="3988573" y="3178916"/>
            <a:ext cx="574605" cy="574605"/>
          </a:xfrm>
          <a:prstGeom prst="rect">
            <a:avLst/>
          </a:prstGeom>
          <a:noFill/>
          <a:ln>
            <a:noFill/>
          </a:ln>
        </p:spPr>
      </p:pic>
      <p:pic>
        <p:nvPicPr>
          <p:cNvPr descr="Checkmark" id="1334" name="Google Shape;1334;p43"/>
          <p:cNvPicPr preferRelativeResize="0"/>
          <p:nvPr/>
        </p:nvPicPr>
        <p:blipFill rotWithShape="1">
          <a:blip r:embed="rId3">
            <a:alphaModFix/>
          </a:blip>
          <a:srcRect b="0" l="0" r="0" t="0"/>
          <a:stretch/>
        </p:blipFill>
        <p:spPr>
          <a:xfrm>
            <a:off x="3995016" y="3681606"/>
            <a:ext cx="574605" cy="574605"/>
          </a:xfrm>
          <a:prstGeom prst="rect">
            <a:avLst/>
          </a:prstGeom>
          <a:noFill/>
          <a:ln>
            <a:noFill/>
          </a:ln>
        </p:spPr>
      </p:pic>
      <p:pic>
        <p:nvPicPr>
          <p:cNvPr descr="Checkmark" id="1335" name="Google Shape;1335;p43"/>
          <p:cNvPicPr preferRelativeResize="0"/>
          <p:nvPr/>
        </p:nvPicPr>
        <p:blipFill rotWithShape="1">
          <a:blip r:embed="rId3">
            <a:alphaModFix/>
          </a:blip>
          <a:srcRect b="0" l="0" r="0" t="0"/>
          <a:stretch/>
        </p:blipFill>
        <p:spPr>
          <a:xfrm>
            <a:off x="3966971" y="4116584"/>
            <a:ext cx="574605" cy="574605"/>
          </a:xfrm>
          <a:prstGeom prst="rect">
            <a:avLst/>
          </a:prstGeom>
          <a:noFill/>
          <a:ln>
            <a:noFill/>
          </a:ln>
        </p:spPr>
      </p:pic>
      <p:pic>
        <p:nvPicPr>
          <p:cNvPr descr="Checkmark" id="1336" name="Google Shape;1336;p43"/>
          <p:cNvPicPr preferRelativeResize="0"/>
          <p:nvPr/>
        </p:nvPicPr>
        <p:blipFill rotWithShape="1">
          <a:blip r:embed="rId3">
            <a:alphaModFix/>
          </a:blip>
          <a:srcRect b="0" l="0" r="0" t="0"/>
          <a:stretch/>
        </p:blipFill>
        <p:spPr>
          <a:xfrm>
            <a:off x="3965520" y="4549705"/>
            <a:ext cx="574605" cy="574605"/>
          </a:xfrm>
          <a:prstGeom prst="rect">
            <a:avLst/>
          </a:prstGeom>
          <a:noFill/>
          <a:ln>
            <a:noFill/>
          </a:ln>
        </p:spPr>
      </p:pic>
      <p:pic>
        <p:nvPicPr>
          <p:cNvPr descr="A picture containing drawing&#10;&#10;Description automatically generated" id="1337" name="Google Shape;1337;p43"/>
          <p:cNvPicPr preferRelativeResize="0"/>
          <p:nvPr/>
        </p:nvPicPr>
        <p:blipFill rotWithShape="1">
          <a:blip r:embed="rId4">
            <a:alphaModFix/>
          </a:blip>
          <a:srcRect b="12977" l="0" r="0" t="0"/>
          <a:stretch/>
        </p:blipFill>
        <p:spPr>
          <a:xfrm>
            <a:off x="9459245" y="2825146"/>
            <a:ext cx="2133669" cy="1856749"/>
          </a:xfrm>
          <a:prstGeom prst="rect">
            <a:avLst/>
          </a:prstGeom>
          <a:noFill/>
          <a:ln>
            <a:noFill/>
          </a:ln>
        </p:spPr>
      </p:pic>
      <p:sp>
        <p:nvSpPr>
          <p:cNvPr id="1338" name="Google Shape;1338;p43"/>
          <p:cNvSpPr txBox="1"/>
          <p:nvPr>
            <p:ph type="title"/>
          </p:nvPr>
        </p:nvSpPr>
        <p:spPr>
          <a:xfrm>
            <a:off x="882316" y="167158"/>
            <a:ext cx="1047148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CAP Rebrand Scorecard</a:t>
            </a:r>
            <a:endParaRPr/>
          </a:p>
        </p:txBody>
      </p:sp>
      <p:pic>
        <p:nvPicPr>
          <p:cNvPr id="1339" name="Google Shape;1339;p43"/>
          <p:cNvPicPr preferRelativeResize="0"/>
          <p:nvPr/>
        </p:nvPicPr>
        <p:blipFill rotWithShape="1">
          <a:blip r:embed="rId5">
            <a:alphaModFix/>
          </a:blip>
          <a:srcRect b="3321" l="0" r="1911" t="3195"/>
          <a:stretch/>
        </p:blipFill>
        <p:spPr>
          <a:xfrm>
            <a:off x="737698" y="2992881"/>
            <a:ext cx="2503855" cy="2042461"/>
          </a:xfrm>
          <a:prstGeom prst="rect">
            <a:avLst/>
          </a:prstGeom>
          <a:noFill/>
          <a:ln>
            <a:noFill/>
          </a:ln>
        </p:spPr>
      </p:pic>
      <p:sp>
        <p:nvSpPr>
          <p:cNvPr id="1340" name="Google Shape;1340;p43"/>
          <p:cNvSpPr/>
          <p:nvPr/>
        </p:nvSpPr>
        <p:spPr>
          <a:xfrm>
            <a:off x="4047288" y="2007347"/>
            <a:ext cx="324055" cy="324055"/>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1" name="Google Shape;1341;p43"/>
          <p:cNvSpPr txBox="1"/>
          <p:nvPr/>
        </p:nvSpPr>
        <p:spPr>
          <a:xfrm>
            <a:off x="4532539" y="1901681"/>
            <a:ext cx="60937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Retains heritage </a:t>
            </a:r>
            <a:r>
              <a:rPr lang="en-US" sz="1600">
                <a:solidFill>
                  <a:srgbClr val="BFBFBF"/>
                </a:solidFill>
                <a:latin typeface="Arial"/>
                <a:ea typeface="Arial"/>
                <a:cs typeface="Arial"/>
                <a:sym typeface="Arial"/>
              </a:rPr>
              <a:t>(Civil Defense triangle)</a:t>
            </a:r>
            <a:endParaRPr sz="1200">
              <a:solidFill>
                <a:schemeClr val="dk1"/>
              </a:solidFill>
              <a:latin typeface="Arial"/>
              <a:ea typeface="Arial"/>
              <a:cs typeface="Arial"/>
              <a:sym typeface="Arial"/>
            </a:endParaRPr>
          </a:p>
        </p:txBody>
      </p:sp>
      <p:pic>
        <p:nvPicPr>
          <p:cNvPr descr="Checkmark" id="1342" name="Google Shape;1342;p43"/>
          <p:cNvPicPr preferRelativeResize="0"/>
          <p:nvPr/>
        </p:nvPicPr>
        <p:blipFill rotWithShape="1">
          <a:blip r:embed="rId3">
            <a:alphaModFix/>
          </a:blip>
          <a:srcRect b="0" l="0" r="0" t="0"/>
          <a:stretch/>
        </p:blipFill>
        <p:spPr>
          <a:xfrm>
            <a:off x="3980734" y="2755588"/>
            <a:ext cx="574605" cy="574605"/>
          </a:xfrm>
          <a:prstGeom prst="rect">
            <a:avLst/>
          </a:prstGeom>
          <a:noFill/>
          <a:ln>
            <a:noFill/>
          </a:ln>
        </p:spPr>
      </p:pic>
      <p:pic>
        <p:nvPicPr>
          <p:cNvPr descr="Checkmark" id="1343" name="Google Shape;1343;p43"/>
          <p:cNvPicPr preferRelativeResize="0"/>
          <p:nvPr/>
        </p:nvPicPr>
        <p:blipFill rotWithShape="1">
          <a:blip r:embed="rId3">
            <a:alphaModFix/>
          </a:blip>
          <a:srcRect b="0" l="0" r="0" t="0"/>
          <a:stretch/>
        </p:blipFill>
        <p:spPr>
          <a:xfrm>
            <a:off x="3988573" y="1857809"/>
            <a:ext cx="574605" cy="574605"/>
          </a:xfrm>
          <a:prstGeom prst="rect">
            <a:avLst/>
          </a:prstGeom>
          <a:noFill/>
          <a:ln>
            <a:noFill/>
          </a:ln>
        </p:spPr>
      </p:pic>
      <p:sp>
        <p:nvSpPr>
          <p:cNvPr id="1344" name="Google Shape;1344;p43"/>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pic>
        <p:nvPicPr>
          <p:cNvPr descr="Checkmark" id="1345" name="Google Shape;1345;p43"/>
          <p:cNvPicPr preferRelativeResize="0"/>
          <p:nvPr/>
        </p:nvPicPr>
        <p:blipFill rotWithShape="1">
          <a:blip r:embed="rId3">
            <a:alphaModFix/>
          </a:blip>
          <a:srcRect b="0" l="0" r="0" t="0"/>
          <a:stretch/>
        </p:blipFill>
        <p:spPr>
          <a:xfrm>
            <a:off x="3974842" y="2306699"/>
            <a:ext cx="574605" cy="5746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pic>
        <p:nvPicPr>
          <p:cNvPr id="1351" name="Google Shape;1351;p44"/>
          <p:cNvPicPr preferRelativeResize="0"/>
          <p:nvPr/>
        </p:nvPicPr>
        <p:blipFill rotWithShape="1">
          <a:blip r:embed="rId3">
            <a:alphaModFix/>
          </a:blip>
          <a:srcRect b="0" l="17775" r="0" t="0"/>
          <a:stretch/>
        </p:blipFill>
        <p:spPr>
          <a:xfrm>
            <a:off x="5238557" y="4919463"/>
            <a:ext cx="1849563" cy="1805187"/>
          </a:xfrm>
          <a:prstGeom prst="rect">
            <a:avLst/>
          </a:prstGeom>
          <a:noFill/>
          <a:ln>
            <a:noFill/>
          </a:ln>
        </p:spPr>
      </p:pic>
      <p:pic>
        <p:nvPicPr>
          <p:cNvPr descr="horizontal Space Force logo with U.S. Space Force text" id="1352" name="Google Shape;1352;p44"/>
          <p:cNvPicPr preferRelativeResize="0"/>
          <p:nvPr/>
        </p:nvPicPr>
        <p:blipFill rotWithShape="1">
          <a:blip r:embed="rId4">
            <a:alphaModFix/>
          </a:blip>
          <a:srcRect b="0" l="28122" r="0" t="0"/>
          <a:stretch/>
        </p:blipFill>
        <p:spPr>
          <a:xfrm>
            <a:off x="1526468" y="2438400"/>
            <a:ext cx="2309067" cy="1336431"/>
          </a:xfrm>
          <a:prstGeom prst="rect">
            <a:avLst/>
          </a:prstGeom>
          <a:noFill/>
          <a:ln>
            <a:noFill/>
          </a:ln>
        </p:spPr>
      </p:pic>
      <p:pic>
        <p:nvPicPr>
          <p:cNvPr descr="US Navy vector | Marine dxf | Navy Logo eps | png | cricut cut file | separated" id="1353" name="Google Shape;1353;p44"/>
          <p:cNvPicPr preferRelativeResize="0"/>
          <p:nvPr/>
        </p:nvPicPr>
        <p:blipFill rotWithShape="1">
          <a:blip r:embed="rId5">
            <a:alphaModFix/>
          </a:blip>
          <a:srcRect b="44879" l="60213" r="7437" t="39420"/>
          <a:stretch/>
        </p:blipFill>
        <p:spPr>
          <a:xfrm>
            <a:off x="8153400" y="5105400"/>
            <a:ext cx="2905305" cy="1123950"/>
          </a:xfrm>
          <a:prstGeom prst="rect">
            <a:avLst/>
          </a:prstGeom>
          <a:noFill/>
          <a:ln>
            <a:noFill/>
          </a:ln>
        </p:spPr>
      </p:pic>
      <p:pic>
        <p:nvPicPr>
          <p:cNvPr descr="U.S. Air Force – Logos Download" id="1354" name="Google Shape;1354;p44"/>
          <p:cNvPicPr preferRelativeResize="0"/>
          <p:nvPr/>
        </p:nvPicPr>
        <p:blipFill rotWithShape="1">
          <a:blip r:embed="rId6">
            <a:alphaModFix/>
          </a:blip>
          <a:srcRect b="0" l="0" r="0" t="0"/>
          <a:stretch/>
        </p:blipFill>
        <p:spPr>
          <a:xfrm>
            <a:off x="8692998" y="1990985"/>
            <a:ext cx="2371725" cy="1924050"/>
          </a:xfrm>
          <a:prstGeom prst="rect">
            <a:avLst/>
          </a:prstGeom>
          <a:noFill/>
          <a:ln>
            <a:noFill/>
          </a:ln>
        </p:spPr>
      </p:pic>
      <p:sp>
        <p:nvSpPr>
          <p:cNvPr id="1355" name="Google Shape;1355;p44"/>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SMC Eagle EGA Corps Marine The Few  The Proud Car Sticker Car image 0" id="1356" name="Google Shape;1356;p44"/>
          <p:cNvPicPr preferRelativeResize="0"/>
          <p:nvPr/>
        </p:nvPicPr>
        <p:blipFill rotWithShape="1">
          <a:blip r:embed="rId7">
            <a:alphaModFix/>
          </a:blip>
          <a:srcRect b="0" l="0" r="0" t="0"/>
          <a:stretch/>
        </p:blipFill>
        <p:spPr>
          <a:xfrm>
            <a:off x="1123949" y="4842886"/>
            <a:ext cx="2752725" cy="1449168"/>
          </a:xfrm>
          <a:prstGeom prst="rect">
            <a:avLst/>
          </a:prstGeom>
          <a:noFill/>
          <a:ln>
            <a:noFill/>
          </a:ln>
        </p:spPr>
      </p:pic>
      <p:grpSp>
        <p:nvGrpSpPr>
          <p:cNvPr id="1357" name="Google Shape;1357;p44"/>
          <p:cNvGrpSpPr/>
          <p:nvPr/>
        </p:nvGrpSpPr>
        <p:grpSpPr>
          <a:xfrm>
            <a:off x="449673" y="2325010"/>
            <a:ext cx="1198037" cy="1614429"/>
            <a:chOff x="508288" y="2101516"/>
            <a:chExt cx="1292376" cy="1741556"/>
          </a:xfrm>
        </p:grpSpPr>
        <p:pic>
          <p:nvPicPr>
            <p:cNvPr descr="New United States Space Force Decal Die Cut Vinyl Multiple image 0" id="1358" name="Google Shape;1358;p44"/>
            <p:cNvPicPr preferRelativeResize="0"/>
            <p:nvPr/>
          </p:nvPicPr>
          <p:blipFill rotWithShape="1">
            <a:blip r:embed="rId8">
              <a:alphaModFix/>
            </a:blip>
            <a:srcRect b="19765" l="26333" r="25381" t="6549"/>
            <a:stretch/>
          </p:blipFill>
          <p:spPr>
            <a:xfrm>
              <a:off x="577515" y="2101516"/>
              <a:ext cx="1144030" cy="1732546"/>
            </a:xfrm>
            <a:prstGeom prst="triangle">
              <a:avLst>
                <a:gd fmla="val 50000" name="adj"/>
              </a:avLst>
            </a:prstGeom>
            <a:noFill/>
            <a:ln>
              <a:noFill/>
            </a:ln>
          </p:spPr>
        </p:pic>
        <p:sp>
          <p:nvSpPr>
            <p:cNvPr id="1359" name="Google Shape;1359;p44"/>
            <p:cNvSpPr/>
            <p:nvPr/>
          </p:nvSpPr>
          <p:spPr>
            <a:xfrm>
              <a:off x="508288" y="3474104"/>
              <a:ext cx="1292376" cy="368968"/>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U.S. Army logo and symbol, meaning, history, PNG" id="1360" name="Google Shape;1360;p44"/>
          <p:cNvPicPr preferRelativeResize="0"/>
          <p:nvPr/>
        </p:nvPicPr>
        <p:blipFill rotWithShape="1">
          <a:blip r:embed="rId9">
            <a:alphaModFix/>
          </a:blip>
          <a:srcRect b="0" l="16703" r="16162" t="0"/>
          <a:stretch/>
        </p:blipFill>
        <p:spPr>
          <a:xfrm>
            <a:off x="5479142" y="366744"/>
            <a:ext cx="1220537" cy="1636227"/>
          </a:xfrm>
          <a:prstGeom prst="rect">
            <a:avLst/>
          </a:prstGeom>
          <a:noFill/>
          <a:ln>
            <a:noFill/>
          </a:ln>
        </p:spPr>
      </p:pic>
      <p:sp>
        <p:nvSpPr>
          <p:cNvPr id="1361" name="Google Shape;1361;p44"/>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362" name="Google Shape;1362;p44"/>
          <p:cNvGrpSpPr/>
          <p:nvPr/>
        </p:nvGrpSpPr>
        <p:grpSpPr>
          <a:xfrm>
            <a:off x="5099336" y="2981863"/>
            <a:ext cx="3257131" cy="1332147"/>
            <a:chOff x="5099336" y="2981863"/>
            <a:chExt cx="3257131" cy="1332147"/>
          </a:xfrm>
        </p:grpSpPr>
        <p:pic>
          <p:nvPicPr>
            <p:cNvPr id="1363" name="Google Shape;1363;p44"/>
            <p:cNvPicPr preferRelativeResize="0"/>
            <p:nvPr/>
          </p:nvPicPr>
          <p:blipFill rotWithShape="1">
            <a:blip r:embed="rId10">
              <a:alphaModFix/>
            </a:blip>
            <a:srcRect b="4273" l="2687" r="2684" t="2712"/>
            <a:stretch/>
          </p:blipFill>
          <p:spPr>
            <a:xfrm>
              <a:off x="5099336" y="3143715"/>
              <a:ext cx="1318414" cy="1075466"/>
            </a:xfrm>
            <a:prstGeom prst="rect">
              <a:avLst/>
            </a:prstGeom>
            <a:noFill/>
            <a:ln>
              <a:noFill/>
            </a:ln>
          </p:spPr>
        </p:pic>
        <p:grpSp>
          <p:nvGrpSpPr>
            <p:cNvPr id="1364" name="Google Shape;1364;p44"/>
            <p:cNvGrpSpPr/>
            <p:nvPr/>
          </p:nvGrpSpPr>
          <p:grpSpPr>
            <a:xfrm>
              <a:off x="6192578" y="2981863"/>
              <a:ext cx="2163889" cy="1332147"/>
              <a:chOff x="7109386" y="1731127"/>
              <a:chExt cx="2163889" cy="1332147"/>
            </a:xfrm>
          </p:grpSpPr>
          <p:sp>
            <p:nvSpPr>
              <p:cNvPr id="1365" name="Google Shape;1365;p44"/>
              <p:cNvSpPr txBox="1"/>
              <p:nvPr/>
            </p:nvSpPr>
            <p:spPr>
              <a:xfrm>
                <a:off x="7291094" y="1731127"/>
                <a:ext cx="198218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400">
                    <a:solidFill>
                      <a:schemeClr val="dk1"/>
                    </a:solidFill>
                    <a:latin typeface="Rajdhani"/>
                    <a:ea typeface="Rajdhani"/>
                    <a:cs typeface="Rajdhani"/>
                    <a:sym typeface="Rajdhani"/>
                  </a:rPr>
                  <a:t>CIVIL</a:t>
                </a:r>
                <a:r>
                  <a:rPr b="1" lang="en-US" sz="3600">
                    <a:solidFill>
                      <a:srgbClr val="00529B"/>
                    </a:solidFill>
                    <a:latin typeface="Rajdhani"/>
                    <a:ea typeface="Rajdhani"/>
                    <a:cs typeface="Rajdhani"/>
                    <a:sym typeface="Rajdhani"/>
                  </a:rPr>
                  <a:t> </a:t>
                </a:r>
                <a:endParaRPr/>
              </a:p>
            </p:txBody>
          </p:sp>
          <p:sp>
            <p:nvSpPr>
              <p:cNvPr id="1366" name="Google Shape;1366;p44"/>
              <p:cNvSpPr txBox="1"/>
              <p:nvPr/>
            </p:nvSpPr>
            <p:spPr>
              <a:xfrm>
                <a:off x="7259712" y="2601609"/>
                <a:ext cx="198218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Rajdhani"/>
                    <a:ea typeface="Rajdhani"/>
                    <a:cs typeface="Rajdhani"/>
                    <a:sym typeface="Rajdhani"/>
                  </a:rPr>
                  <a:t>PATROL</a:t>
                </a:r>
                <a:endParaRPr/>
              </a:p>
            </p:txBody>
          </p:sp>
          <p:sp>
            <p:nvSpPr>
              <p:cNvPr id="1367" name="Google Shape;1367;p44"/>
              <p:cNvSpPr txBox="1"/>
              <p:nvPr/>
            </p:nvSpPr>
            <p:spPr>
              <a:xfrm>
                <a:off x="7109386" y="2032535"/>
                <a:ext cx="198218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chemeClr val="dk1"/>
                    </a:solidFill>
                    <a:latin typeface="Rajdhani"/>
                    <a:ea typeface="Rajdhani"/>
                    <a:cs typeface="Rajdhani"/>
                    <a:sym typeface="Rajdhani"/>
                  </a:rPr>
                  <a:t> AIR </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62"/>
                                        </p:tgtEl>
                                        <p:attrNameLst>
                                          <p:attrName>style.visibility</p:attrName>
                                        </p:attrNameLst>
                                      </p:cBhvr>
                                      <p:to>
                                        <p:strVal val="visible"/>
                                      </p:to>
                                    </p:set>
                                    <p:anim calcmode="lin" valueType="num">
                                      <p:cBhvr additive="base">
                                        <p:cTn dur="500"/>
                                        <p:tgtEl>
                                          <p:spTgt spid="1362"/>
                                        </p:tgtEl>
                                        <p:attrNameLst>
                                          <p:attrName>ppt_w</p:attrName>
                                        </p:attrNameLst>
                                      </p:cBhvr>
                                      <p:tavLst>
                                        <p:tav fmla="" tm="0">
                                          <p:val>
                                            <p:strVal val="0"/>
                                          </p:val>
                                        </p:tav>
                                        <p:tav fmla="" tm="100000">
                                          <p:val>
                                            <p:strVal val="#ppt_w"/>
                                          </p:val>
                                        </p:tav>
                                      </p:tavLst>
                                    </p:anim>
                                    <p:anim calcmode="lin" valueType="num">
                                      <p:cBhvr additive="base">
                                        <p:cTn dur="500"/>
                                        <p:tgtEl>
                                          <p:spTgt spid="13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45"/>
          <p:cNvSpPr/>
          <p:nvPr/>
        </p:nvSpPr>
        <p:spPr>
          <a:xfrm rot="5400000">
            <a:off x="6690958" y="2188920"/>
            <a:ext cx="4978405" cy="3826174"/>
          </a:xfrm>
          <a:prstGeom prst="roundRect">
            <a:avLst>
              <a:gd fmla="val 8108" name="adj"/>
            </a:avLst>
          </a:prstGeom>
          <a:no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4" name="Google Shape;1374;p45"/>
          <p:cNvSpPr/>
          <p:nvPr/>
        </p:nvSpPr>
        <p:spPr>
          <a:xfrm rot="5400000">
            <a:off x="823085" y="1548141"/>
            <a:ext cx="5095956" cy="5225284"/>
          </a:xfrm>
          <a:prstGeom prst="roundRect">
            <a:avLst>
              <a:gd fmla="val 8069" name="adj"/>
            </a:avLst>
          </a:prstGeom>
          <a:noFill/>
          <a:ln cap="flat" cmpd="sng" w="28575">
            <a:solidFill>
              <a:srgbClr val="2F549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5" name="Google Shape;1375;p45"/>
          <p:cNvSpPr/>
          <p:nvPr/>
        </p:nvSpPr>
        <p:spPr>
          <a:xfrm>
            <a:off x="3240505" y="3381962"/>
            <a:ext cx="5342021" cy="15495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6" name="Google Shape;1376;p45"/>
          <p:cNvSpPr txBox="1"/>
          <p:nvPr>
            <p:ph type="title"/>
          </p:nvPr>
        </p:nvSpPr>
        <p:spPr>
          <a:xfrm>
            <a:off x="1602556" y="149242"/>
            <a:ext cx="1028697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Air Force-Related Logo Family</a:t>
            </a:r>
            <a:endParaRPr/>
          </a:p>
        </p:txBody>
      </p:sp>
      <p:sp>
        <p:nvSpPr>
          <p:cNvPr id="1377" name="Google Shape;1377;p4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78" name="Google Shape;1378;p45"/>
          <p:cNvPicPr preferRelativeResize="0"/>
          <p:nvPr/>
        </p:nvPicPr>
        <p:blipFill rotWithShape="1">
          <a:blip r:embed="rId3">
            <a:alphaModFix/>
          </a:blip>
          <a:srcRect b="0" l="0" r="0" t="0"/>
          <a:stretch/>
        </p:blipFill>
        <p:spPr>
          <a:xfrm>
            <a:off x="877618" y="3327496"/>
            <a:ext cx="2042910" cy="1486258"/>
          </a:xfrm>
          <a:prstGeom prst="rect">
            <a:avLst/>
          </a:prstGeom>
          <a:noFill/>
          <a:ln>
            <a:noFill/>
          </a:ln>
        </p:spPr>
      </p:pic>
      <p:pic>
        <p:nvPicPr>
          <p:cNvPr descr="AFA logo" id="1379" name="Google Shape;1379;p45"/>
          <p:cNvPicPr preferRelativeResize="0"/>
          <p:nvPr/>
        </p:nvPicPr>
        <p:blipFill rotWithShape="1">
          <a:blip r:embed="rId4">
            <a:alphaModFix/>
          </a:blip>
          <a:srcRect b="0" l="0" r="-3322" t="0"/>
          <a:stretch/>
        </p:blipFill>
        <p:spPr>
          <a:xfrm>
            <a:off x="7556851" y="1823759"/>
            <a:ext cx="3246617" cy="1307209"/>
          </a:xfrm>
          <a:prstGeom prst="rect">
            <a:avLst/>
          </a:prstGeom>
          <a:noFill/>
          <a:ln>
            <a:noFill/>
          </a:ln>
        </p:spPr>
      </p:pic>
      <p:pic>
        <p:nvPicPr>
          <p:cNvPr descr="Logo&#10;&#10;Description automatically generated" id="1380" name="Google Shape;1380;p45"/>
          <p:cNvPicPr preferRelativeResize="0"/>
          <p:nvPr/>
        </p:nvPicPr>
        <p:blipFill rotWithShape="1">
          <a:blip r:embed="rId5">
            <a:alphaModFix/>
          </a:blip>
          <a:srcRect b="0" l="0" r="0" t="0"/>
          <a:stretch/>
        </p:blipFill>
        <p:spPr>
          <a:xfrm>
            <a:off x="1189455" y="5121777"/>
            <a:ext cx="4420047" cy="1148958"/>
          </a:xfrm>
          <a:prstGeom prst="rect">
            <a:avLst/>
          </a:prstGeom>
          <a:noFill/>
          <a:ln>
            <a:noFill/>
          </a:ln>
        </p:spPr>
      </p:pic>
      <p:pic>
        <p:nvPicPr>
          <p:cNvPr descr="Air Force Civilian Service (AFCS)  logo" id="1381" name="Google Shape;1381;p45"/>
          <p:cNvPicPr preferRelativeResize="0"/>
          <p:nvPr/>
        </p:nvPicPr>
        <p:blipFill rotWithShape="1">
          <a:blip r:embed="rId6">
            <a:alphaModFix/>
          </a:blip>
          <a:srcRect b="0" l="0" r="0" t="0"/>
          <a:stretch/>
        </p:blipFill>
        <p:spPr>
          <a:xfrm>
            <a:off x="8982124" y="3791787"/>
            <a:ext cx="1676705" cy="2416066"/>
          </a:xfrm>
          <a:prstGeom prst="rect">
            <a:avLst/>
          </a:prstGeom>
          <a:noFill/>
          <a:ln>
            <a:noFill/>
          </a:ln>
        </p:spPr>
      </p:pic>
      <p:grpSp>
        <p:nvGrpSpPr>
          <p:cNvPr id="1382" name="Google Shape;1382;p45"/>
          <p:cNvGrpSpPr/>
          <p:nvPr/>
        </p:nvGrpSpPr>
        <p:grpSpPr>
          <a:xfrm>
            <a:off x="1098752" y="1758087"/>
            <a:ext cx="3867057" cy="1402512"/>
            <a:chOff x="252802" y="4805491"/>
            <a:chExt cx="4632991" cy="1680302"/>
          </a:xfrm>
        </p:grpSpPr>
        <p:pic>
          <p:nvPicPr>
            <p:cNvPr descr="New York Air National Guard is introducing the YubiKey for high-assurance  network authentication - Yubico" id="1383" name="Google Shape;1383;p45"/>
            <p:cNvPicPr preferRelativeResize="0"/>
            <p:nvPr/>
          </p:nvPicPr>
          <p:blipFill rotWithShape="1">
            <a:blip r:embed="rId7">
              <a:alphaModFix/>
            </a:blip>
            <a:srcRect b="28636" l="15291" r="17669" t="0"/>
            <a:stretch/>
          </p:blipFill>
          <p:spPr>
            <a:xfrm>
              <a:off x="252802" y="4805491"/>
              <a:ext cx="1702735" cy="1680302"/>
            </a:xfrm>
            <a:prstGeom prst="rect">
              <a:avLst/>
            </a:prstGeom>
            <a:noFill/>
            <a:ln>
              <a:noFill/>
            </a:ln>
          </p:spPr>
        </p:pic>
        <p:pic>
          <p:nvPicPr>
            <p:cNvPr descr="New York Air National Guard is introducing the YubiKey for high-assurance  network authentication - Yubico" id="1384" name="Google Shape;1384;p45"/>
            <p:cNvPicPr preferRelativeResize="0"/>
            <p:nvPr/>
          </p:nvPicPr>
          <p:blipFill rotWithShape="1">
            <a:blip r:embed="rId7">
              <a:alphaModFix/>
            </a:blip>
            <a:srcRect b="0" l="4392" r="0" t="67565"/>
            <a:stretch/>
          </p:blipFill>
          <p:spPr>
            <a:xfrm>
              <a:off x="1959521" y="4993053"/>
              <a:ext cx="2926272" cy="920293"/>
            </a:xfrm>
            <a:prstGeom prst="rect">
              <a:avLst/>
            </a:prstGeom>
            <a:noFill/>
            <a:ln>
              <a:noFill/>
            </a:ln>
          </p:spPr>
        </p:pic>
      </p:grpSp>
      <p:grpSp>
        <p:nvGrpSpPr>
          <p:cNvPr id="1385" name="Google Shape;1385;p45"/>
          <p:cNvGrpSpPr/>
          <p:nvPr/>
        </p:nvGrpSpPr>
        <p:grpSpPr>
          <a:xfrm>
            <a:off x="3630305" y="3551674"/>
            <a:ext cx="5299557" cy="1154199"/>
            <a:chOff x="3630305" y="3551674"/>
            <a:chExt cx="5299557" cy="1154199"/>
          </a:xfrm>
        </p:grpSpPr>
        <p:pic>
          <p:nvPicPr>
            <p:cNvPr id="1386" name="Google Shape;1386;p45"/>
            <p:cNvPicPr preferRelativeResize="0"/>
            <p:nvPr/>
          </p:nvPicPr>
          <p:blipFill rotWithShape="1">
            <a:blip r:embed="rId8">
              <a:alphaModFix/>
            </a:blip>
            <a:srcRect b="4273" l="2687" r="2684" t="2712"/>
            <a:stretch/>
          </p:blipFill>
          <p:spPr>
            <a:xfrm>
              <a:off x="3630305" y="3551674"/>
              <a:ext cx="1414934" cy="1154199"/>
            </a:xfrm>
            <a:prstGeom prst="rect">
              <a:avLst/>
            </a:prstGeom>
            <a:noFill/>
            <a:ln>
              <a:noFill/>
            </a:ln>
          </p:spPr>
        </p:pic>
        <p:grpSp>
          <p:nvGrpSpPr>
            <p:cNvPr id="1387" name="Google Shape;1387;p45"/>
            <p:cNvGrpSpPr/>
            <p:nvPr/>
          </p:nvGrpSpPr>
          <p:grpSpPr>
            <a:xfrm>
              <a:off x="5140775" y="3651892"/>
              <a:ext cx="3789087" cy="853004"/>
              <a:chOff x="5201136" y="1946896"/>
              <a:chExt cx="3789087" cy="853004"/>
            </a:xfrm>
          </p:grpSpPr>
          <p:sp>
            <p:nvSpPr>
              <p:cNvPr id="1388" name="Google Shape;1388;p45"/>
              <p:cNvSpPr txBox="1"/>
              <p:nvPr/>
            </p:nvSpPr>
            <p:spPr>
              <a:xfrm>
                <a:off x="5201136" y="1946896"/>
                <a:ext cx="377544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Rajdhani"/>
                    <a:ea typeface="Rajdhani"/>
                    <a:cs typeface="Rajdhani"/>
                    <a:sym typeface="Rajdhani"/>
                  </a:rPr>
                  <a:t>CIVIL AIR PATROL</a:t>
                </a:r>
                <a:endParaRPr/>
              </a:p>
            </p:txBody>
          </p:sp>
          <p:sp>
            <p:nvSpPr>
              <p:cNvPr id="1389" name="Google Shape;1389;p45"/>
              <p:cNvSpPr txBox="1"/>
              <p:nvPr/>
            </p:nvSpPr>
            <p:spPr>
              <a:xfrm>
                <a:off x="5214783" y="2338235"/>
                <a:ext cx="37754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ajdhani Medium"/>
                    <a:ea typeface="Rajdhani Medium"/>
                    <a:cs typeface="Rajdhani Medium"/>
                    <a:sym typeface="Rajdhani Medium"/>
                  </a:rPr>
                  <a:t>U.S. AIR FORCE AUXILIARY</a:t>
                </a:r>
                <a:endParaRPr/>
              </a:p>
            </p:txBody>
          </p:sp>
        </p:grpSp>
      </p:grpSp>
      <p:sp>
        <p:nvSpPr>
          <p:cNvPr id="1390" name="Google Shape;1390;p45"/>
          <p:cNvSpPr/>
          <p:nvPr/>
        </p:nvSpPr>
        <p:spPr>
          <a:xfrm>
            <a:off x="3844307" y="4934272"/>
            <a:ext cx="5029488" cy="62503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1" name="Google Shape;1391;p45"/>
          <p:cNvSpPr txBox="1"/>
          <p:nvPr/>
        </p:nvSpPr>
        <p:spPr>
          <a:xfrm>
            <a:off x="4097636" y="4982910"/>
            <a:ext cx="230448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1D4999"/>
              </a:buClr>
              <a:buSzPts val="2400"/>
              <a:buFont typeface="Arial"/>
              <a:buNone/>
            </a:pPr>
            <a:r>
              <a:rPr b="1" lang="en-US" sz="2400">
                <a:solidFill>
                  <a:srgbClr val="1D4999"/>
                </a:solidFill>
                <a:latin typeface="Arial"/>
                <a:ea typeface="Arial"/>
                <a:cs typeface="Arial"/>
                <a:sym typeface="Arial"/>
              </a:rPr>
              <a:t>Total Force</a:t>
            </a:r>
            <a:endParaRPr b="1" sz="1200">
              <a:solidFill>
                <a:srgbClr val="1D4999"/>
              </a:solidFill>
              <a:latin typeface="Arial"/>
              <a:ea typeface="Arial"/>
              <a:cs typeface="Arial"/>
              <a:sym typeface="Arial"/>
            </a:endParaRPr>
          </a:p>
        </p:txBody>
      </p:sp>
      <p:sp>
        <p:nvSpPr>
          <p:cNvPr id="1392" name="Google Shape;1392;p45"/>
          <p:cNvSpPr txBox="1"/>
          <p:nvPr/>
        </p:nvSpPr>
        <p:spPr>
          <a:xfrm>
            <a:off x="6911217" y="4989039"/>
            <a:ext cx="158290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C00000"/>
              </a:buClr>
              <a:buSzPts val="2400"/>
              <a:buFont typeface="Arial"/>
              <a:buNone/>
            </a:pPr>
            <a:r>
              <a:rPr b="1" lang="en-US" sz="2400">
                <a:solidFill>
                  <a:srgbClr val="C00000"/>
                </a:solidFill>
                <a:latin typeface="Arial"/>
                <a:ea typeface="Arial"/>
                <a:cs typeface="Arial"/>
                <a:sym typeface="Arial"/>
              </a:rPr>
              <a:t>Civilian</a:t>
            </a:r>
            <a:endParaRPr b="1" sz="1200">
              <a:solidFill>
                <a:srgbClr val="C00000"/>
              </a:solidFill>
              <a:latin typeface="Arial"/>
              <a:ea typeface="Arial"/>
              <a:cs typeface="Arial"/>
              <a:sym typeface="Arial"/>
            </a:endParaRPr>
          </a:p>
        </p:txBody>
      </p:sp>
      <p:sp>
        <p:nvSpPr>
          <p:cNvPr id="1393" name="Google Shape;1393;p45"/>
          <p:cNvSpPr/>
          <p:nvPr/>
        </p:nvSpPr>
        <p:spPr>
          <a:xfrm>
            <a:off x="5928933" y="5481183"/>
            <a:ext cx="116737" cy="118991"/>
          </a:xfrm>
          <a:prstGeom prst="ellipse">
            <a:avLst/>
          </a:prstGeom>
          <a:solidFill>
            <a:srgbClr val="1D49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4" name="Google Shape;1394;p45"/>
          <p:cNvSpPr/>
          <p:nvPr/>
        </p:nvSpPr>
        <p:spPr>
          <a:xfrm>
            <a:off x="7213818" y="5502602"/>
            <a:ext cx="116737" cy="118991"/>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5" name="Google Shape;1395;p45"/>
          <p:cNvSpPr/>
          <p:nvPr/>
        </p:nvSpPr>
        <p:spPr>
          <a:xfrm rot="5400000">
            <a:off x="5246144" y="1532890"/>
            <a:ext cx="1549515" cy="5224389"/>
          </a:xfrm>
          <a:prstGeom prst="roundRect">
            <a:avLst>
              <a:gd fmla="val 16667" name="adj"/>
            </a:avLst>
          </a:prstGeom>
          <a:noFill/>
          <a:ln cap="flat" cmpd="sng" w="2857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85"/>
                                        </p:tgtEl>
                                        <p:attrNameLst>
                                          <p:attrName>style.visibility</p:attrName>
                                        </p:attrNameLst>
                                      </p:cBhvr>
                                      <p:to>
                                        <p:strVal val="visible"/>
                                      </p:to>
                                    </p:set>
                                    <p:anim calcmode="lin" valueType="num">
                                      <p:cBhvr additive="base">
                                        <p:cTn dur="500"/>
                                        <p:tgtEl>
                                          <p:spTgt spid="1385"/>
                                        </p:tgtEl>
                                        <p:attrNameLst>
                                          <p:attrName>ppt_w</p:attrName>
                                        </p:attrNameLst>
                                      </p:cBhvr>
                                      <p:tavLst>
                                        <p:tav fmla="" tm="0">
                                          <p:val>
                                            <p:strVal val="0"/>
                                          </p:val>
                                        </p:tav>
                                        <p:tav fmla="" tm="100000">
                                          <p:val>
                                            <p:strVal val="#ppt_w"/>
                                          </p:val>
                                        </p:tav>
                                      </p:tavLst>
                                    </p:anim>
                                    <p:anim calcmode="lin" valueType="num">
                                      <p:cBhvr additive="base">
                                        <p:cTn dur="500"/>
                                        <p:tgtEl>
                                          <p:spTgt spid="138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4"/>
                                        </p:tgtEl>
                                        <p:attrNameLst>
                                          <p:attrName>style.visibility</p:attrName>
                                        </p:attrNameLst>
                                      </p:cBhvr>
                                      <p:to>
                                        <p:strVal val="visible"/>
                                      </p:to>
                                    </p:set>
                                    <p:animEffect filter="fade" transition="in">
                                      <p:cBhvr>
                                        <p:cTn dur="2000"/>
                                        <p:tgtEl>
                                          <p:spTgt spid="1374"/>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393"/>
                                        </p:tgtEl>
                                        <p:attrNameLst>
                                          <p:attrName>style.visibility</p:attrName>
                                        </p:attrNameLst>
                                      </p:cBhvr>
                                      <p:to>
                                        <p:strVal val="visible"/>
                                      </p:to>
                                    </p:set>
                                  </p:childTnLst>
                                </p:cTn>
                              </p:par>
                            </p:childTnLst>
                          </p:cTn>
                        </p:par>
                        <p:par>
                          <p:cTn fill="hold">
                            <p:stCondLst>
                              <p:cond delay="2001"/>
                            </p:stCondLst>
                            <p:childTnLst>
                              <p:par>
                                <p:cTn fill="hold" nodeType="afterEffect" presetClass="entr" presetID="1" presetSubtype="0">
                                  <p:stCondLst>
                                    <p:cond delay="0"/>
                                  </p:stCondLst>
                                  <p:childTnLst>
                                    <p:set>
                                      <p:cBhvr>
                                        <p:cTn dur="1" fill="hold">
                                          <p:stCondLst>
                                            <p:cond delay="0"/>
                                          </p:stCondLst>
                                        </p:cTn>
                                        <p:tgtEl>
                                          <p:spTgt spid="1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3"/>
                                        </p:tgtEl>
                                        <p:attrNameLst>
                                          <p:attrName>style.visibility</p:attrName>
                                        </p:attrNameLst>
                                      </p:cBhvr>
                                      <p:to>
                                        <p:strVal val="visible"/>
                                      </p:to>
                                    </p:set>
                                    <p:animEffect filter="fade" transition="in">
                                      <p:cBhvr>
                                        <p:cTn dur="2000"/>
                                        <p:tgtEl>
                                          <p:spTgt spid="1373"/>
                                        </p:tgtEl>
                                      </p:cBhvr>
                                    </p:animEffec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394"/>
                                        </p:tgtEl>
                                        <p:attrNameLst>
                                          <p:attrName>style.visibility</p:attrName>
                                        </p:attrNameLst>
                                      </p:cBhvr>
                                      <p:to>
                                        <p:strVal val="visible"/>
                                      </p:to>
                                    </p:set>
                                  </p:childTnLst>
                                </p:cTn>
                              </p:par>
                            </p:childTnLst>
                          </p:cTn>
                        </p:par>
                        <p:par>
                          <p:cTn fill="hold">
                            <p:stCondLst>
                              <p:cond delay="2001"/>
                            </p:stCondLst>
                            <p:childTnLst>
                              <p:par>
                                <p:cTn fill="hold" nodeType="afterEffect" presetClass="entr" presetID="1" presetSubtype="0">
                                  <p:stCondLst>
                                    <p:cond delay="0"/>
                                  </p:stCondLst>
                                  <p:childTnLst>
                                    <p:set>
                                      <p:cBhvr>
                                        <p:cTn dur="1" fill="hold">
                                          <p:stCondLst>
                                            <p:cond delay="0"/>
                                          </p:stCondLst>
                                        </p:cTn>
                                        <p:tgtEl>
                                          <p:spTgt spid="1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2000"/>
                                        <p:tgtEl>
                                          <p:spTgt spid="1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46"/>
          <p:cNvSpPr txBox="1"/>
          <p:nvPr>
            <p:ph type="title"/>
          </p:nvPr>
        </p:nvSpPr>
        <p:spPr>
          <a:xfrm>
            <a:off x="842212" y="149242"/>
            <a:ext cx="10511588"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Here’s the Question:</a:t>
            </a:r>
            <a:endParaRPr/>
          </a:p>
        </p:txBody>
      </p:sp>
      <p:sp>
        <p:nvSpPr>
          <p:cNvPr id="1402" name="Google Shape;1402;p4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picture containing drawing&#10;&#10;Description automatically generated" id="1403" name="Google Shape;1403;p46"/>
          <p:cNvPicPr preferRelativeResize="0"/>
          <p:nvPr/>
        </p:nvPicPr>
        <p:blipFill rotWithShape="1">
          <a:blip r:embed="rId3">
            <a:alphaModFix/>
          </a:blip>
          <a:srcRect b="0" l="0" r="0" t="0"/>
          <a:stretch/>
        </p:blipFill>
        <p:spPr>
          <a:xfrm>
            <a:off x="1203734" y="3376178"/>
            <a:ext cx="1539470" cy="1539470"/>
          </a:xfrm>
          <a:prstGeom prst="rect">
            <a:avLst/>
          </a:prstGeom>
          <a:noFill/>
          <a:ln>
            <a:noFill/>
          </a:ln>
        </p:spPr>
      </p:pic>
      <p:sp>
        <p:nvSpPr>
          <p:cNvPr id="1404" name="Google Shape;1404;p46"/>
          <p:cNvSpPr/>
          <p:nvPr/>
        </p:nvSpPr>
        <p:spPr>
          <a:xfrm>
            <a:off x="109182" y="5500048"/>
            <a:ext cx="1146412" cy="13579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drawing&#10;&#10;Description automatically generated" id="1405" name="Google Shape;1405;p46"/>
          <p:cNvPicPr preferRelativeResize="0"/>
          <p:nvPr/>
        </p:nvPicPr>
        <p:blipFill rotWithShape="1">
          <a:blip r:embed="rId4">
            <a:alphaModFix/>
          </a:blip>
          <a:srcRect b="11564" l="0" r="0" t="0"/>
          <a:stretch/>
        </p:blipFill>
        <p:spPr>
          <a:xfrm>
            <a:off x="3386926" y="3364556"/>
            <a:ext cx="1770539" cy="1565795"/>
          </a:xfrm>
          <a:prstGeom prst="triangle">
            <a:avLst>
              <a:gd fmla="val 50000" name="adj"/>
            </a:avLst>
          </a:prstGeom>
          <a:noFill/>
          <a:ln>
            <a:noFill/>
          </a:ln>
        </p:spPr>
      </p:pic>
      <p:sp>
        <p:nvSpPr>
          <p:cNvPr id="1406" name="Google Shape;1406;p46"/>
          <p:cNvSpPr txBox="1"/>
          <p:nvPr/>
        </p:nvSpPr>
        <p:spPr>
          <a:xfrm>
            <a:off x="869160" y="5032898"/>
            <a:ext cx="454920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Balthazar"/>
                <a:ea typeface="Balthazar"/>
                <a:cs typeface="Balthazar"/>
                <a:sym typeface="Balthazar"/>
              </a:rPr>
              <a:t>1941         --         2022</a:t>
            </a:r>
            <a:endParaRPr b="1" sz="2400">
              <a:solidFill>
                <a:schemeClr val="dk1"/>
              </a:solidFill>
              <a:highlight>
                <a:srgbClr val="FFFF00"/>
              </a:highlight>
              <a:latin typeface="Balthazar"/>
              <a:ea typeface="Balthazar"/>
              <a:cs typeface="Balthazar"/>
              <a:sym typeface="Balthazar"/>
            </a:endParaRPr>
          </a:p>
        </p:txBody>
      </p:sp>
      <p:sp>
        <p:nvSpPr>
          <p:cNvPr id="1407" name="Google Shape;1407;p46"/>
          <p:cNvSpPr/>
          <p:nvPr/>
        </p:nvSpPr>
        <p:spPr>
          <a:xfrm>
            <a:off x="5538227" y="3734691"/>
            <a:ext cx="1076564" cy="822444"/>
          </a:xfrm>
          <a:prstGeom prst="stripedRightArrow">
            <a:avLst>
              <a:gd fmla="val 50000" name="adj1"/>
              <a:gd fmla="val 50000" name="adj2"/>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OR</a:t>
            </a:r>
            <a:endParaRPr/>
          </a:p>
        </p:txBody>
      </p:sp>
      <p:sp>
        <p:nvSpPr>
          <p:cNvPr id="1408" name="Google Shape;1408;p46"/>
          <p:cNvSpPr txBox="1"/>
          <p:nvPr/>
        </p:nvSpPr>
        <p:spPr>
          <a:xfrm>
            <a:off x="959292" y="5413238"/>
            <a:ext cx="209480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Balthazar"/>
                <a:ea typeface="Balthazar"/>
                <a:cs typeface="Balthazar"/>
                <a:sym typeface="Balthazar"/>
              </a:rPr>
              <a:t>Civil Defense Icon</a:t>
            </a:r>
            <a:endParaRPr sz="1600">
              <a:solidFill>
                <a:schemeClr val="dk1"/>
              </a:solidFill>
              <a:highlight>
                <a:srgbClr val="FFFF00"/>
              </a:highlight>
              <a:latin typeface="Balthazar"/>
              <a:ea typeface="Balthazar"/>
              <a:cs typeface="Balthazar"/>
              <a:sym typeface="Balthazar"/>
            </a:endParaRPr>
          </a:p>
        </p:txBody>
      </p:sp>
      <p:sp>
        <p:nvSpPr>
          <p:cNvPr id="1409" name="Google Shape;1409;p46"/>
          <p:cNvSpPr txBox="1"/>
          <p:nvPr/>
        </p:nvSpPr>
        <p:spPr>
          <a:xfrm>
            <a:off x="3085502" y="5409791"/>
            <a:ext cx="242860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Balthazar"/>
                <a:ea typeface="Balthazar"/>
                <a:cs typeface="Balthazar"/>
                <a:sym typeface="Balthazar"/>
              </a:rPr>
              <a:t>Civil Air Patrol Logo</a:t>
            </a:r>
            <a:endParaRPr sz="1600">
              <a:solidFill>
                <a:schemeClr val="dk1"/>
              </a:solidFill>
              <a:highlight>
                <a:srgbClr val="FFFF00"/>
              </a:highlight>
              <a:latin typeface="Balthazar"/>
              <a:ea typeface="Balthazar"/>
              <a:cs typeface="Balthazar"/>
              <a:sym typeface="Balthazar"/>
            </a:endParaRPr>
          </a:p>
        </p:txBody>
      </p:sp>
      <p:sp>
        <p:nvSpPr>
          <p:cNvPr id="1410" name="Google Shape;1410;p46"/>
          <p:cNvSpPr txBox="1"/>
          <p:nvPr/>
        </p:nvSpPr>
        <p:spPr>
          <a:xfrm>
            <a:off x="780600" y="1948551"/>
            <a:ext cx="4915345"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highlight>
                  <a:srgbClr val="FFFF00"/>
                </a:highlight>
                <a:latin typeface="Arial"/>
                <a:ea typeface="Arial"/>
                <a:cs typeface="Arial"/>
                <a:sym typeface="Arial"/>
              </a:rPr>
              <a:t>Will Civil Air Patrol remain associated with </a:t>
            </a:r>
            <a:r>
              <a:rPr lang="en-US" sz="2200">
                <a:solidFill>
                  <a:schemeClr val="dk1"/>
                </a:solidFill>
                <a:latin typeface="Arial"/>
                <a:ea typeface="Arial"/>
                <a:cs typeface="Arial"/>
                <a:sym typeface="Arial"/>
              </a:rPr>
              <a:t>the defunct Office of Civilian Defense of </a:t>
            </a:r>
            <a:r>
              <a:rPr b="1" lang="en-US" sz="2200">
                <a:solidFill>
                  <a:schemeClr val="dk1"/>
                </a:solidFill>
                <a:highlight>
                  <a:srgbClr val="FFFF00"/>
                </a:highlight>
                <a:latin typeface="Arial"/>
                <a:ea typeface="Arial"/>
                <a:cs typeface="Arial"/>
                <a:sym typeface="Arial"/>
              </a:rPr>
              <a:t>the past?</a:t>
            </a:r>
            <a:endParaRPr/>
          </a:p>
        </p:txBody>
      </p:sp>
      <p:sp>
        <p:nvSpPr>
          <p:cNvPr id="1411" name="Google Shape;1411;p4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grpSp>
        <p:nvGrpSpPr>
          <p:cNvPr id="1412" name="Google Shape;1412;p46"/>
          <p:cNvGrpSpPr/>
          <p:nvPr/>
        </p:nvGrpSpPr>
        <p:grpSpPr>
          <a:xfrm>
            <a:off x="6778632" y="1954655"/>
            <a:ext cx="4632581" cy="4158499"/>
            <a:chOff x="6778632" y="1954655"/>
            <a:chExt cx="4632581" cy="4158499"/>
          </a:xfrm>
        </p:grpSpPr>
        <p:sp>
          <p:nvSpPr>
            <p:cNvPr id="1413" name="Google Shape;1413;p46"/>
            <p:cNvSpPr txBox="1"/>
            <p:nvPr/>
          </p:nvSpPr>
          <p:spPr>
            <a:xfrm>
              <a:off x="6815438" y="1954655"/>
              <a:ext cx="4475591"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highlight>
                    <a:srgbClr val="FFFF00"/>
                  </a:highlight>
                  <a:latin typeface="Arial"/>
                  <a:ea typeface="Arial"/>
                  <a:cs typeface="Arial"/>
                  <a:sym typeface="Arial"/>
                </a:rPr>
                <a:t>Will CAP </a:t>
              </a:r>
              <a:r>
                <a:rPr lang="en-US" sz="2200">
                  <a:solidFill>
                    <a:schemeClr val="dk1"/>
                  </a:solidFill>
                  <a:latin typeface="Arial"/>
                  <a:ea typeface="Arial"/>
                  <a:cs typeface="Arial"/>
                  <a:sym typeface="Arial"/>
                </a:rPr>
                <a:t>leverage the association as an Air Force </a:t>
              </a:r>
              <a:r>
                <a:rPr b="1" lang="en-US" sz="2200">
                  <a:solidFill>
                    <a:schemeClr val="dk1"/>
                  </a:solidFill>
                  <a:highlight>
                    <a:srgbClr val="FFFF00"/>
                  </a:highlight>
                  <a:latin typeface="Arial"/>
                  <a:ea typeface="Arial"/>
                  <a:cs typeface="Arial"/>
                  <a:sym typeface="Arial"/>
                </a:rPr>
                <a:t>Total Force partner for the future?</a:t>
              </a:r>
              <a:endParaRPr/>
            </a:p>
          </p:txBody>
        </p:sp>
        <p:grpSp>
          <p:nvGrpSpPr>
            <p:cNvPr id="1414" name="Google Shape;1414;p46"/>
            <p:cNvGrpSpPr/>
            <p:nvPr/>
          </p:nvGrpSpPr>
          <p:grpSpPr>
            <a:xfrm>
              <a:off x="6778632" y="3405294"/>
              <a:ext cx="4632581" cy="2707860"/>
              <a:chOff x="6778632" y="3405294"/>
              <a:chExt cx="4632581" cy="2707860"/>
            </a:xfrm>
          </p:grpSpPr>
          <p:grpSp>
            <p:nvGrpSpPr>
              <p:cNvPr id="1415" name="Google Shape;1415;p46"/>
              <p:cNvGrpSpPr/>
              <p:nvPr/>
            </p:nvGrpSpPr>
            <p:grpSpPr>
              <a:xfrm>
                <a:off x="6778632" y="3405294"/>
                <a:ext cx="4632581" cy="2707860"/>
                <a:chOff x="6778632" y="3405294"/>
                <a:chExt cx="4632581" cy="2707860"/>
              </a:xfrm>
            </p:grpSpPr>
            <p:sp>
              <p:nvSpPr>
                <p:cNvPr id="1416" name="Google Shape;1416;p46"/>
                <p:cNvSpPr txBox="1"/>
                <p:nvPr/>
              </p:nvSpPr>
              <p:spPr>
                <a:xfrm>
                  <a:off x="6778632" y="5069055"/>
                  <a:ext cx="454920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Rajdhani"/>
                      <a:ea typeface="Rajdhani"/>
                      <a:cs typeface="Rajdhani"/>
                      <a:sym typeface="Rajdhani"/>
                    </a:rPr>
                    <a:t>2000 -                       2022 - </a:t>
                  </a:r>
                  <a:endParaRPr b="1" sz="2400">
                    <a:solidFill>
                      <a:schemeClr val="dk1"/>
                    </a:solidFill>
                    <a:highlight>
                      <a:srgbClr val="FFFF00"/>
                    </a:highlight>
                    <a:latin typeface="Rajdhani"/>
                    <a:ea typeface="Rajdhani"/>
                    <a:cs typeface="Rajdhani"/>
                    <a:sym typeface="Rajdhani"/>
                  </a:endParaRPr>
                </a:p>
              </p:txBody>
            </p:sp>
            <p:sp>
              <p:nvSpPr>
                <p:cNvPr id="1417" name="Google Shape;1417;p46"/>
                <p:cNvSpPr txBox="1"/>
                <p:nvPr/>
              </p:nvSpPr>
              <p:spPr>
                <a:xfrm>
                  <a:off x="6959619" y="5466823"/>
                  <a:ext cx="180033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jdhani Medium"/>
                      <a:ea typeface="Rajdhani Medium"/>
                      <a:cs typeface="Rajdhani Medium"/>
                      <a:sym typeface="Rajdhani Medium"/>
                    </a:rPr>
                    <a:t>U.S. Air Force Logo</a:t>
                  </a:r>
                  <a:endParaRPr sz="1800">
                    <a:solidFill>
                      <a:schemeClr val="dk1"/>
                    </a:solidFill>
                    <a:highlight>
                      <a:srgbClr val="FFFF00"/>
                    </a:highlight>
                    <a:latin typeface="Rajdhani Medium"/>
                    <a:ea typeface="Rajdhani Medium"/>
                    <a:cs typeface="Rajdhani Medium"/>
                    <a:sym typeface="Rajdhani Medium"/>
                  </a:endParaRPr>
                </a:p>
              </p:txBody>
            </p:sp>
            <p:sp>
              <p:nvSpPr>
                <p:cNvPr id="1418" name="Google Shape;1418;p46"/>
                <p:cNvSpPr txBox="1"/>
                <p:nvPr/>
              </p:nvSpPr>
              <p:spPr>
                <a:xfrm>
                  <a:off x="8969139" y="5466823"/>
                  <a:ext cx="24420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jdhani Medium"/>
                      <a:ea typeface="Rajdhani Medium"/>
                      <a:cs typeface="Rajdhani Medium"/>
                      <a:sym typeface="Rajdhani Medium"/>
                    </a:rPr>
                    <a:t>CAP / USAF Auxiliary Logo</a:t>
                  </a:r>
                  <a:endParaRPr sz="1800">
                    <a:solidFill>
                      <a:schemeClr val="dk1"/>
                    </a:solidFill>
                    <a:highlight>
                      <a:srgbClr val="FFFF00"/>
                    </a:highlight>
                    <a:latin typeface="Rajdhani Medium"/>
                    <a:ea typeface="Rajdhani Medium"/>
                    <a:cs typeface="Rajdhani Medium"/>
                    <a:sym typeface="Rajdhani Medium"/>
                  </a:endParaRPr>
                </a:p>
              </p:txBody>
            </p:sp>
            <p:pic>
              <p:nvPicPr>
                <p:cNvPr descr="Logo, company name&#10;&#10;Description automatically generated" id="1419" name="Google Shape;1419;p46"/>
                <p:cNvPicPr preferRelativeResize="0"/>
                <p:nvPr/>
              </p:nvPicPr>
              <p:blipFill rotWithShape="1">
                <a:blip r:embed="rId5">
                  <a:alphaModFix/>
                </a:blip>
                <a:srcRect b="0" l="0" r="0" t="0"/>
                <a:stretch/>
              </p:blipFill>
              <p:spPr>
                <a:xfrm>
                  <a:off x="6982691" y="3405294"/>
                  <a:ext cx="1709903" cy="1524353"/>
                </a:xfrm>
                <a:prstGeom prst="rect">
                  <a:avLst/>
                </a:prstGeom>
                <a:noFill/>
                <a:ln>
                  <a:noFill/>
                </a:ln>
              </p:spPr>
            </p:pic>
          </p:grpSp>
          <p:pic>
            <p:nvPicPr>
              <p:cNvPr id="1420" name="Google Shape;1420;p46"/>
              <p:cNvPicPr preferRelativeResize="0"/>
              <p:nvPr/>
            </p:nvPicPr>
            <p:blipFill rotWithShape="1">
              <a:blip r:embed="rId6">
                <a:alphaModFix/>
              </a:blip>
              <a:srcRect b="3321" l="0" r="1911" t="3195"/>
              <a:stretch/>
            </p:blipFill>
            <p:spPr>
              <a:xfrm>
                <a:off x="9268391" y="3436600"/>
                <a:ext cx="1843570" cy="1503849"/>
              </a:xfrm>
              <a:prstGeom prst="rect">
                <a:avLst/>
              </a:prstGeom>
              <a:noFill/>
              <a:ln>
                <a:noFill/>
              </a:ln>
            </p:spPr>
          </p:pic>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07"/>
                                        </p:tgtEl>
                                        <p:attrNameLst>
                                          <p:attrName>style.visibility</p:attrName>
                                        </p:attrNameLst>
                                      </p:cBhvr>
                                      <p:to>
                                        <p:strVal val="visible"/>
                                      </p:to>
                                    </p:set>
                                    <p:anim calcmode="lin" valueType="num">
                                      <p:cBhvr additive="base">
                                        <p:cTn dur="500"/>
                                        <p:tgtEl>
                                          <p:spTgt spid="1407"/>
                                        </p:tgtEl>
                                        <p:attrNameLst>
                                          <p:attrName>ppt_w</p:attrName>
                                        </p:attrNameLst>
                                      </p:cBhvr>
                                      <p:tavLst>
                                        <p:tav fmla="" tm="0">
                                          <p:val>
                                            <p:strVal val="0"/>
                                          </p:val>
                                        </p:tav>
                                        <p:tav fmla="" tm="100000">
                                          <p:val>
                                            <p:strVal val="#ppt_w"/>
                                          </p:val>
                                        </p:tav>
                                      </p:tavLst>
                                    </p:anim>
                                    <p:anim calcmode="lin" valueType="num">
                                      <p:cBhvr additive="base">
                                        <p:cTn dur="500"/>
                                        <p:tgtEl>
                                          <p:spTgt spid="14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4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27" name="Google Shape;1427;p47"/>
          <p:cNvSpPr txBox="1"/>
          <p:nvPr>
            <p:ph type="title"/>
          </p:nvPr>
        </p:nvSpPr>
        <p:spPr>
          <a:xfrm>
            <a:off x="845940" y="167158"/>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The Result</a:t>
            </a:r>
            <a:endParaRPr/>
          </a:p>
        </p:txBody>
      </p:sp>
      <p:pic>
        <p:nvPicPr>
          <p:cNvPr descr="Triangles, Seal and Emblems | Civil Air Patrol National Headquarters" id="1428" name="Google Shape;1428;p47"/>
          <p:cNvPicPr preferRelativeResize="0"/>
          <p:nvPr/>
        </p:nvPicPr>
        <p:blipFill rotWithShape="1">
          <a:blip r:embed="rId3">
            <a:alphaModFix/>
          </a:blip>
          <a:srcRect b="0" l="0" r="0" t="0"/>
          <a:stretch/>
        </p:blipFill>
        <p:spPr>
          <a:xfrm>
            <a:off x="5171377" y="4353636"/>
            <a:ext cx="1840798" cy="1898026"/>
          </a:xfrm>
          <a:prstGeom prst="rect">
            <a:avLst/>
          </a:prstGeom>
          <a:noFill/>
          <a:ln>
            <a:noFill/>
          </a:ln>
        </p:spPr>
      </p:pic>
      <p:sp>
        <p:nvSpPr>
          <p:cNvPr id="1429" name="Google Shape;1429;p47"/>
          <p:cNvSpPr txBox="1"/>
          <p:nvPr/>
        </p:nvSpPr>
        <p:spPr>
          <a:xfrm>
            <a:off x="5414639" y="3688589"/>
            <a:ext cx="142373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Emblem</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Unchanged</a:t>
            </a:r>
            <a:endParaRPr/>
          </a:p>
        </p:txBody>
      </p:sp>
      <p:sp>
        <p:nvSpPr>
          <p:cNvPr id="1430" name="Google Shape;1430;p47"/>
          <p:cNvSpPr txBox="1"/>
          <p:nvPr/>
        </p:nvSpPr>
        <p:spPr>
          <a:xfrm>
            <a:off x="1554665" y="3681253"/>
            <a:ext cx="278930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Seal</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Unchanged</a:t>
            </a:r>
            <a:endParaRPr/>
          </a:p>
        </p:txBody>
      </p:sp>
      <p:pic>
        <p:nvPicPr>
          <p:cNvPr id="1431" name="Google Shape;1431;p47"/>
          <p:cNvPicPr preferRelativeResize="0"/>
          <p:nvPr/>
        </p:nvPicPr>
        <p:blipFill rotWithShape="1">
          <a:blip r:embed="rId4">
            <a:alphaModFix/>
          </a:blip>
          <a:srcRect b="0" l="0" r="0" t="0"/>
          <a:stretch/>
        </p:blipFill>
        <p:spPr>
          <a:xfrm>
            <a:off x="5206378" y="1651380"/>
            <a:ext cx="1784908" cy="1760568"/>
          </a:xfrm>
          <a:prstGeom prst="rect">
            <a:avLst/>
          </a:prstGeom>
          <a:noFill/>
          <a:ln>
            <a:noFill/>
          </a:ln>
        </p:spPr>
      </p:pic>
      <p:pic>
        <p:nvPicPr>
          <p:cNvPr id="1432" name="Google Shape;1432;p47"/>
          <p:cNvPicPr preferRelativeResize="0"/>
          <p:nvPr/>
        </p:nvPicPr>
        <p:blipFill rotWithShape="1">
          <a:blip r:embed="rId5">
            <a:alphaModFix/>
          </a:blip>
          <a:srcRect b="0" l="0" r="0" t="0"/>
          <a:stretch/>
        </p:blipFill>
        <p:spPr>
          <a:xfrm>
            <a:off x="2063717" y="4412255"/>
            <a:ext cx="1773715" cy="1773715"/>
          </a:xfrm>
          <a:prstGeom prst="rect">
            <a:avLst/>
          </a:prstGeom>
          <a:noFill/>
          <a:ln>
            <a:noFill/>
          </a:ln>
        </p:spPr>
      </p:pic>
      <p:pic>
        <p:nvPicPr>
          <p:cNvPr descr="Picture 2 of 2" id="1433" name="Google Shape;1433;p47"/>
          <p:cNvPicPr preferRelativeResize="0"/>
          <p:nvPr/>
        </p:nvPicPr>
        <p:blipFill rotWithShape="1">
          <a:blip r:embed="rId6">
            <a:alphaModFix/>
          </a:blip>
          <a:srcRect b="2499" l="810" r="2415" t="1447"/>
          <a:stretch/>
        </p:blipFill>
        <p:spPr>
          <a:xfrm>
            <a:off x="2019033" y="1597808"/>
            <a:ext cx="1800232" cy="1815151"/>
          </a:xfrm>
          <a:prstGeom prst="flowChartConnector">
            <a:avLst/>
          </a:prstGeom>
          <a:noFill/>
          <a:ln>
            <a:noFill/>
          </a:ln>
        </p:spPr>
      </p:pic>
      <p:sp>
        <p:nvSpPr>
          <p:cNvPr id="1434" name="Google Shape;1434;p47"/>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35" name="Google Shape;1435;p47"/>
          <p:cNvPicPr preferRelativeResize="0"/>
          <p:nvPr/>
        </p:nvPicPr>
        <p:blipFill rotWithShape="1">
          <a:blip r:embed="rId7">
            <a:alphaModFix/>
          </a:blip>
          <a:srcRect b="16294" l="0" r="0" t="0"/>
          <a:stretch/>
        </p:blipFill>
        <p:spPr>
          <a:xfrm>
            <a:off x="7980639" y="1610437"/>
            <a:ext cx="2825385" cy="1720591"/>
          </a:xfrm>
          <a:prstGeom prst="rect">
            <a:avLst/>
          </a:prstGeom>
          <a:noFill/>
          <a:ln>
            <a:noFill/>
          </a:ln>
        </p:spPr>
      </p:pic>
      <p:sp>
        <p:nvSpPr>
          <p:cNvPr id="1436" name="Google Shape;1436;p47"/>
          <p:cNvSpPr txBox="1"/>
          <p:nvPr/>
        </p:nvSpPr>
        <p:spPr>
          <a:xfrm>
            <a:off x="8585299" y="3666265"/>
            <a:ext cx="142373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Black"/>
                <a:ea typeface="Arial Black"/>
                <a:cs typeface="Arial Black"/>
                <a:sym typeface="Arial Black"/>
              </a:rPr>
              <a:t>Logo</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Updated</a:t>
            </a:r>
            <a:endParaRPr/>
          </a:p>
        </p:txBody>
      </p:sp>
      <p:sp>
        <p:nvSpPr>
          <p:cNvPr id="1437" name="Google Shape;1437;p4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pic>
        <p:nvPicPr>
          <p:cNvPr id="1438" name="Google Shape;1438;p47"/>
          <p:cNvPicPr preferRelativeResize="0"/>
          <p:nvPr/>
        </p:nvPicPr>
        <p:blipFill rotWithShape="1">
          <a:blip r:embed="rId8">
            <a:alphaModFix/>
          </a:blip>
          <a:srcRect b="3321" l="0" r="1911" t="3195"/>
          <a:stretch/>
        </p:blipFill>
        <p:spPr>
          <a:xfrm>
            <a:off x="8485671" y="4531175"/>
            <a:ext cx="1789918" cy="14600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2"/>
                                        </p:tgtEl>
                                        <p:attrNameLst>
                                          <p:attrName>style.visibility</p:attrName>
                                        </p:attrNameLst>
                                      </p:cBhvr>
                                      <p:to>
                                        <p:strVal val="visible"/>
                                      </p:to>
                                    </p:set>
                                    <p:anim calcmode="lin" valueType="num">
                                      <p:cBhvr additive="base">
                                        <p:cTn dur="500"/>
                                        <p:tgtEl>
                                          <p:spTgt spid="1432"/>
                                        </p:tgtEl>
                                        <p:attrNameLst>
                                          <p:attrName>ppt_w</p:attrName>
                                        </p:attrNameLst>
                                      </p:cBhvr>
                                      <p:tavLst>
                                        <p:tav fmla="" tm="0">
                                          <p:val>
                                            <p:strVal val="0"/>
                                          </p:val>
                                        </p:tav>
                                        <p:tav fmla="" tm="100000">
                                          <p:val>
                                            <p:strVal val="#ppt_w"/>
                                          </p:val>
                                        </p:tav>
                                      </p:tavLst>
                                    </p:anim>
                                    <p:anim calcmode="lin" valueType="num">
                                      <p:cBhvr additive="base">
                                        <p:cTn dur="500"/>
                                        <p:tgtEl>
                                          <p:spTgt spid="14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33"/>
                                        </p:tgtEl>
                                        <p:attrNameLst>
                                          <p:attrName>style.visibility</p:attrName>
                                        </p:attrNameLst>
                                      </p:cBhvr>
                                      <p:to>
                                        <p:strVal val="visible"/>
                                      </p:to>
                                    </p:set>
                                    <p:anim calcmode="lin" valueType="num">
                                      <p:cBhvr additive="base">
                                        <p:cTn dur="500"/>
                                        <p:tgtEl>
                                          <p:spTgt spid="1433"/>
                                        </p:tgtEl>
                                        <p:attrNameLst>
                                          <p:attrName>ppt_w</p:attrName>
                                        </p:attrNameLst>
                                      </p:cBhvr>
                                      <p:tavLst>
                                        <p:tav fmla="" tm="0">
                                          <p:val>
                                            <p:strVal val="0"/>
                                          </p:val>
                                        </p:tav>
                                        <p:tav fmla="" tm="100000">
                                          <p:val>
                                            <p:strVal val="#ppt_w"/>
                                          </p:val>
                                        </p:tav>
                                      </p:tavLst>
                                    </p:anim>
                                    <p:anim calcmode="lin" valueType="num">
                                      <p:cBhvr additive="base">
                                        <p:cTn dur="500"/>
                                        <p:tgtEl>
                                          <p:spTgt spid="14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1"/>
                                        </p:tgtEl>
                                        <p:attrNameLst>
                                          <p:attrName>style.visibility</p:attrName>
                                        </p:attrNameLst>
                                      </p:cBhvr>
                                      <p:to>
                                        <p:strVal val="visible"/>
                                      </p:to>
                                    </p:set>
                                    <p:anim calcmode="lin" valueType="num">
                                      <p:cBhvr additive="base">
                                        <p:cTn dur="500"/>
                                        <p:tgtEl>
                                          <p:spTgt spid="1431"/>
                                        </p:tgtEl>
                                        <p:attrNameLst>
                                          <p:attrName>ppt_w</p:attrName>
                                        </p:attrNameLst>
                                      </p:cBhvr>
                                      <p:tavLst>
                                        <p:tav fmla="" tm="0">
                                          <p:val>
                                            <p:strVal val="0"/>
                                          </p:val>
                                        </p:tav>
                                        <p:tav fmla="" tm="100000">
                                          <p:val>
                                            <p:strVal val="#ppt_w"/>
                                          </p:val>
                                        </p:tav>
                                      </p:tavLst>
                                    </p:anim>
                                    <p:anim calcmode="lin" valueType="num">
                                      <p:cBhvr additive="base">
                                        <p:cTn dur="500"/>
                                        <p:tgtEl>
                                          <p:spTgt spid="14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28"/>
                                        </p:tgtEl>
                                        <p:attrNameLst>
                                          <p:attrName>style.visibility</p:attrName>
                                        </p:attrNameLst>
                                      </p:cBhvr>
                                      <p:to>
                                        <p:strVal val="visible"/>
                                      </p:to>
                                    </p:set>
                                    <p:anim calcmode="lin" valueType="num">
                                      <p:cBhvr additive="base">
                                        <p:cTn dur="500"/>
                                        <p:tgtEl>
                                          <p:spTgt spid="1428"/>
                                        </p:tgtEl>
                                        <p:attrNameLst>
                                          <p:attrName>ppt_w</p:attrName>
                                        </p:attrNameLst>
                                      </p:cBhvr>
                                      <p:tavLst>
                                        <p:tav fmla="" tm="0">
                                          <p:val>
                                            <p:strVal val="0"/>
                                          </p:val>
                                        </p:tav>
                                        <p:tav fmla="" tm="100000">
                                          <p:val>
                                            <p:strVal val="#ppt_w"/>
                                          </p:val>
                                        </p:tav>
                                      </p:tavLst>
                                    </p:anim>
                                    <p:anim calcmode="lin" valueType="num">
                                      <p:cBhvr additive="base">
                                        <p:cTn dur="500"/>
                                        <p:tgtEl>
                                          <p:spTgt spid="142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35"/>
                                        </p:tgtEl>
                                        <p:attrNameLst>
                                          <p:attrName>style.visibility</p:attrName>
                                        </p:attrNameLst>
                                      </p:cBhvr>
                                      <p:to>
                                        <p:strVal val="visible"/>
                                      </p:to>
                                    </p:set>
                                    <p:anim calcmode="lin" valueType="num">
                                      <p:cBhvr additive="base">
                                        <p:cTn dur="500"/>
                                        <p:tgtEl>
                                          <p:spTgt spid="1435"/>
                                        </p:tgtEl>
                                        <p:attrNameLst>
                                          <p:attrName>ppt_w</p:attrName>
                                        </p:attrNameLst>
                                      </p:cBhvr>
                                      <p:tavLst>
                                        <p:tav fmla="" tm="0">
                                          <p:val>
                                            <p:strVal val="0"/>
                                          </p:val>
                                        </p:tav>
                                        <p:tav fmla="" tm="100000">
                                          <p:val>
                                            <p:strVal val="#ppt_w"/>
                                          </p:val>
                                        </p:tav>
                                      </p:tavLst>
                                    </p:anim>
                                    <p:anim calcmode="lin" valueType="num">
                                      <p:cBhvr additive="base">
                                        <p:cTn dur="500"/>
                                        <p:tgtEl>
                                          <p:spTgt spid="14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38"/>
                                        </p:tgtEl>
                                        <p:attrNameLst>
                                          <p:attrName>style.visibility</p:attrName>
                                        </p:attrNameLst>
                                      </p:cBhvr>
                                      <p:to>
                                        <p:strVal val="visible"/>
                                      </p:to>
                                    </p:set>
                                    <p:anim calcmode="lin" valueType="num">
                                      <p:cBhvr additive="base">
                                        <p:cTn dur="500"/>
                                        <p:tgtEl>
                                          <p:spTgt spid="1438"/>
                                        </p:tgtEl>
                                        <p:attrNameLst>
                                          <p:attrName>ppt_w</p:attrName>
                                        </p:attrNameLst>
                                      </p:cBhvr>
                                      <p:tavLst>
                                        <p:tav fmla="" tm="0">
                                          <p:val>
                                            <p:strVal val="0"/>
                                          </p:val>
                                        </p:tav>
                                        <p:tav fmla="" tm="100000">
                                          <p:val>
                                            <p:strVal val="#ppt_w"/>
                                          </p:val>
                                        </p:tav>
                                      </p:tavLst>
                                    </p:anim>
                                    <p:anim calcmode="lin" valueType="num">
                                      <p:cBhvr additive="base">
                                        <p:cTn dur="500"/>
                                        <p:tgtEl>
                                          <p:spTgt spid="143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48"/>
          <p:cNvSpPr txBox="1"/>
          <p:nvPr>
            <p:ph type="title"/>
          </p:nvPr>
        </p:nvSpPr>
        <p:spPr>
          <a:xfrm>
            <a:off x="1602556" y="149242"/>
            <a:ext cx="9751243"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t/>
            </a:r>
            <a:endParaRPr/>
          </a:p>
        </p:txBody>
      </p:sp>
      <p:pic>
        <p:nvPicPr>
          <p:cNvPr id="1445" name="Google Shape;1445;p48"/>
          <p:cNvPicPr preferRelativeResize="0"/>
          <p:nvPr/>
        </p:nvPicPr>
        <p:blipFill rotWithShape="1">
          <a:blip r:embed="rId3">
            <a:alphaModFix/>
          </a:blip>
          <a:srcRect b="0" l="0" r="3586" t="0"/>
          <a:stretch/>
        </p:blipFill>
        <p:spPr>
          <a:xfrm>
            <a:off x="-321722" y="-77035"/>
            <a:ext cx="12684049" cy="6935035"/>
          </a:xfrm>
          <a:prstGeom prst="rect">
            <a:avLst/>
          </a:prstGeom>
          <a:noFill/>
          <a:ln>
            <a:noFill/>
          </a:ln>
        </p:spPr>
      </p:pic>
      <p:sp>
        <p:nvSpPr>
          <p:cNvPr id="1446" name="Google Shape;1446;p48"/>
          <p:cNvSpPr txBox="1"/>
          <p:nvPr/>
        </p:nvSpPr>
        <p:spPr>
          <a:xfrm>
            <a:off x="-321722" y="5069836"/>
            <a:ext cx="1268404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rgbClr val="BBBBBB"/>
                </a:solidFill>
                <a:latin typeface="Arial Black"/>
                <a:ea typeface="Arial Black"/>
                <a:cs typeface="Arial Black"/>
                <a:sym typeface="Arial Black"/>
              </a:rPr>
              <a:t>END</a:t>
            </a:r>
            <a:endParaRPr/>
          </a:p>
        </p:txBody>
      </p:sp>
      <p:pic>
        <p:nvPicPr>
          <p:cNvPr id="1447" name="Google Shape;1447;p48"/>
          <p:cNvPicPr preferRelativeResize="0"/>
          <p:nvPr/>
        </p:nvPicPr>
        <p:blipFill rotWithShape="1">
          <a:blip r:embed="rId4">
            <a:alphaModFix/>
          </a:blip>
          <a:srcRect b="3321" l="0" r="1911" t="3195"/>
          <a:stretch/>
        </p:blipFill>
        <p:spPr>
          <a:xfrm>
            <a:off x="11449496" y="6161315"/>
            <a:ext cx="538287" cy="4390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5"/>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21" name="Google Shape;121;p5"/>
          <p:cNvGrpSpPr/>
          <p:nvPr/>
        </p:nvGrpSpPr>
        <p:grpSpPr>
          <a:xfrm>
            <a:off x="9498595" y="2268278"/>
            <a:ext cx="1604786" cy="2939942"/>
            <a:chOff x="607836" y="2824398"/>
            <a:chExt cx="1604786" cy="2939942"/>
          </a:xfrm>
        </p:grpSpPr>
        <p:sp>
          <p:nvSpPr>
            <p:cNvPr id="122" name="Google Shape;122;p5"/>
            <p:cNvSpPr/>
            <p:nvPr/>
          </p:nvSpPr>
          <p:spPr>
            <a:xfrm>
              <a:off x="613127" y="2824398"/>
              <a:ext cx="1487312" cy="293994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5"/>
            <p:cNvSpPr txBox="1"/>
            <p:nvPr/>
          </p:nvSpPr>
          <p:spPr>
            <a:xfrm>
              <a:off x="634472" y="2847466"/>
              <a:ext cx="784223" cy="46166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06</a:t>
              </a:r>
              <a:endParaRPr/>
            </a:p>
          </p:txBody>
        </p:sp>
        <p:sp>
          <p:nvSpPr>
            <p:cNvPr id="124" name="Google Shape;124;p5"/>
            <p:cNvSpPr txBox="1"/>
            <p:nvPr/>
          </p:nvSpPr>
          <p:spPr>
            <a:xfrm>
              <a:off x="607836" y="361011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Next Steps:</a:t>
              </a:r>
              <a:endParaRPr/>
            </a:p>
          </p:txBody>
        </p:sp>
        <p:sp>
          <p:nvSpPr>
            <p:cNvPr id="125" name="Google Shape;125;p5"/>
            <p:cNvSpPr txBox="1"/>
            <p:nvPr/>
          </p:nvSpPr>
          <p:spPr>
            <a:xfrm>
              <a:off x="619126" y="3891477"/>
              <a:ext cx="148731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Where we go from here</a:t>
              </a:r>
              <a:endParaRPr/>
            </a:p>
          </p:txBody>
        </p:sp>
      </p:grpSp>
      <p:sp>
        <p:nvSpPr>
          <p:cNvPr id="126" name="Google Shape;126;p5"/>
          <p:cNvSpPr txBox="1"/>
          <p:nvPr>
            <p:ph type="title"/>
          </p:nvPr>
        </p:nvSpPr>
        <p:spPr>
          <a:xfrm>
            <a:off x="1418695" y="167158"/>
            <a:ext cx="9935106"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The Journey to Modernization</a:t>
            </a:r>
            <a:endParaRPr/>
          </a:p>
        </p:txBody>
      </p:sp>
      <p:grpSp>
        <p:nvGrpSpPr>
          <p:cNvPr id="127" name="Google Shape;127;p5"/>
          <p:cNvGrpSpPr/>
          <p:nvPr/>
        </p:nvGrpSpPr>
        <p:grpSpPr>
          <a:xfrm>
            <a:off x="7742759" y="2270585"/>
            <a:ext cx="1604786" cy="2912938"/>
            <a:chOff x="609739" y="2824398"/>
            <a:chExt cx="1604786" cy="2912938"/>
          </a:xfrm>
        </p:grpSpPr>
        <p:sp>
          <p:nvSpPr>
            <p:cNvPr id="128" name="Google Shape;128;p5"/>
            <p:cNvSpPr/>
            <p:nvPr/>
          </p:nvSpPr>
          <p:spPr>
            <a:xfrm>
              <a:off x="613127" y="2824398"/>
              <a:ext cx="1487312" cy="2912938"/>
            </a:xfrm>
            <a:prstGeom prst="rect">
              <a:avLst/>
            </a:prstGeom>
            <a:solidFill>
              <a:srgbClr val="0000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5"/>
            <p:cNvSpPr txBox="1"/>
            <p:nvPr/>
          </p:nvSpPr>
          <p:spPr>
            <a:xfrm>
              <a:off x="634472" y="2847466"/>
              <a:ext cx="784223" cy="461665"/>
            </a:xfrm>
            <a:prstGeom prst="rect">
              <a:avLst/>
            </a:prstGeom>
            <a:solidFill>
              <a:srgbClr val="0000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05</a:t>
              </a:r>
              <a:endParaRPr/>
            </a:p>
          </p:txBody>
        </p:sp>
        <p:sp>
          <p:nvSpPr>
            <p:cNvPr id="130" name="Google Shape;130;p5"/>
            <p:cNvSpPr txBox="1"/>
            <p:nvPr/>
          </p:nvSpPr>
          <p:spPr>
            <a:xfrm>
              <a:off x="609739" y="3598978"/>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Case Studies:</a:t>
              </a:r>
              <a:endParaRPr/>
            </a:p>
          </p:txBody>
        </p:sp>
        <p:sp>
          <p:nvSpPr>
            <p:cNvPr id="131" name="Google Shape;131;p5"/>
            <p:cNvSpPr txBox="1"/>
            <p:nvPr/>
          </p:nvSpPr>
          <p:spPr>
            <a:xfrm>
              <a:off x="619306" y="3868232"/>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other companies manage</a:t>
              </a:r>
              <a:endParaRPr/>
            </a:p>
          </p:txBody>
        </p:sp>
      </p:grpSp>
      <p:pic>
        <p:nvPicPr>
          <p:cNvPr descr="A picture containing dark, black&#10;&#10;Description automatically generated" id="132" name="Google Shape;132;p5"/>
          <p:cNvPicPr preferRelativeResize="0"/>
          <p:nvPr/>
        </p:nvPicPr>
        <p:blipFill rotWithShape="1">
          <a:blip r:embed="rId3">
            <a:alphaModFix/>
          </a:blip>
          <a:srcRect b="33105" l="0" r="0" t="0"/>
          <a:stretch/>
        </p:blipFill>
        <p:spPr>
          <a:xfrm>
            <a:off x="7646724" y="4147172"/>
            <a:ext cx="1656328" cy="830997"/>
          </a:xfrm>
          <a:prstGeom prst="rect">
            <a:avLst/>
          </a:prstGeom>
          <a:noFill/>
          <a:ln>
            <a:noFill/>
          </a:ln>
        </p:spPr>
      </p:pic>
      <p:grpSp>
        <p:nvGrpSpPr>
          <p:cNvPr id="133" name="Google Shape;133;p5"/>
          <p:cNvGrpSpPr/>
          <p:nvPr/>
        </p:nvGrpSpPr>
        <p:grpSpPr>
          <a:xfrm>
            <a:off x="4112118" y="2254280"/>
            <a:ext cx="1604786" cy="2929243"/>
            <a:chOff x="606220" y="2824398"/>
            <a:chExt cx="1604786" cy="2929243"/>
          </a:xfrm>
        </p:grpSpPr>
        <p:sp>
          <p:nvSpPr>
            <p:cNvPr id="134" name="Google Shape;134;p5"/>
            <p:cNvSpPr/>
            <p:nvPr/>
          </p:nvSpPr>
          <p:spPr>
            <a:xfrm>
              <a:off x="613127" y="2824398"/>
              <a:ext cx="1487312" cy="2929243"/>
            </a:xfrm>
            <a:prstGeom prst="rect">
              <a:avLst/>
            </a:prstGeom>
            <a:solidFill>
              <a:srgbClr val="0066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5"/>
            <p:cNvSpPr txBox="1"/>
            <p:nvPr/>
          </p:nvSpPr>
          <p:spPr>
            <a:xfrm>
              <a:off x="634472" y="2847466"/>
              <a:ext cx="784223" cy="461665"/>
            </a:xfrm>
            <a:prstGeom prst="rect">
              <a:avLst/>
            </a:prstGeom>
            <a:solidFill>
              <a:srgbClr val="0066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03</a:t>
              </a:r>
              <a:endParaRPr/>
            </a:p>
          </p:txBody>
        </p:sp>
        <p:sp>
          <p:nvSpPr>
            <p:cNvPr id="136" name="Google Shape;136;p5"/>
            <p:cNvSpPr txBox="1"/>
            <p:nvPr/>
          </p:nvSpPr>
          <p:spPr>
            <a:xfrm>
              <a:off x="606220"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Rationale:</a:t>
              </a:r>
              <a:endParaRPr/>
            </a:p>
          </p:txBody>
        </p:sp>
        <p:sp>
          <p:nvSpPr>
            <p:cNvPr id="137" name="Google Shape;137;p5"/>
            <p:cNvSpPr txBox="1"/>
            <p:nvPr/>
          </p:nvSpPr>
          <p:spPr>
            <a:xfrm>
              <a:off x="619126" y="3891477"/>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CAP needs a refresh</a:t>
              </a:r>
              <a:endParaRPr/>
            </a:p>
          </p:txBody>
        </p:sp>
      </p:grpSp>
      <p:grpSp>
        <p:nvGrpSpPr>
          <p:cNvPr id="138" name="Google Shape;138;p5"/>
          <p:cNvGrpSpPr/>
          <p:nvPr/>
        </p:nvGrpSpPr>
        <p:grpSpPr>
          <a:xfrm>
            <a:off x="5966213" y="2254279"/>
            <a:ext cx="1604786" cy="2929244"/>
            <a:chOff x="606603" y="2824398"/>
            <a:chExt cx="1604786" cy="2929244"/>
          </a:xfrm>
        </p:grpSpPr>
        <p:sp>
          <p:nvSpPr>
            <p:cNvPr id="139" name="Google Shape;139;p5"/>
            <p:cNvSpPr/>
            <p:nvPr/>
          </p:nvSpPr>
          <p:spPr>
            <a:xfrm>
              <a:off x="613127" y="2824398"/>
              <a:ext cx="1487312" cy="2929244"/>
            </a:xfrm>
            <a:prstGeom prst="rect">
              <a:avLst/>
            </a:prstGeom>
            <a:solidFill>
              <a:srgbClr val="0000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5"/>
            <p:cNvSpPr txBox="1"/>
            <p:nvPr/>
          </p:nvSpPr>
          <p:spPr>
            <a:xfrm>
              <a:off x="634472" y="2847466"/>
              <a:ext cx="784223" cy="461665"/>
            </a:xfrm>
            <a:prstGeom prst="rect">
              <a:avLst/>
            </a:prstGeom>
            <a:solidFill>
              <a:srgbClr val="0000CC"/>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04</a:t>
              </a:r>
              <a:endParaRPr/>
            </a:p>
          </p:txBody>
        </p:sp>
        <p:sp>
          <p:nvSpPr>
            <p:cNvPr id="141" name="Google Shape;141;p5"/>
            <p:cNvSpPr txBox="1"/>
            <p:nvPr/>
          </p:nvSpPr>
          <p:spPr>
            <a:xfrm>
              <a:off x="606603" y="361593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Readiness:</a:t>
              </a:r>
              <a:endParaRPr/>
            </a:p>
          </p:txBody>
        </p:sp>
        <p:sp>
          <p:nvSpPr>
            <p:cNvPr id="142" name="Google Shape;142;p5"/>
            <p:cNvSpPr txBox="1"/>
            <p:nvPr/>
          </p:nvSpPr>
          <p:spPr>
            <a:xfrm>
              <a:off x="619126" y="3891477"/>
              <a:ext cx="148731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What members think</a:t>
              </a:r>
              <a:endParaRPr/>
            </a:p>
          </p:txBody>
        </p:sp>
      </p:grpSp>
      <p:pic>
        <p:nvPicPr>
          <p:cNvPr descr="A close up of a logo&#10;&#10;Description automatically generated" id="143" name="Google Shape;143;p5"/>
          <p:cNvPicPr preferRelativeResize="0"/>
          <p:nvPr/>
        </p:nvPicPr>
        <p:blipFill rotWithShape="1">
          <a:blip r:embed="rId4">
            <a:alphaModFix/>
          </a:blip>
          <a:srcRect b="21841" l="15365" r="16154" t="0"/>
          <a:stretch/>
        </p:blipFill>
        <p:spPr>
          <a:xfrm>
            <a:off x="4453206" y="4330571"/>
            <a:ext cx="753391" cy="670904"/>
          </a:xfrm>
          <a:prstGeom prst="rect">
            <a:avLst/>
          </a:prstGeom>
          <a:noFill/>
          <a:ln>
            <a:noFill/>
          </a:ln>
        </p:spPr>
      </p:pic>
      <p:grpSp>
        <p:nvGrpSpPr>
          <p:cNvPr id="144" name="Google Shape;144;p5"/>
          <p:cNvGrpSpPr/>
          <p:nvPr/>
        </p:nvGrpSpPr>
        <p:grpSpPr>
          <a:xfrm rot="-445403">
            <a:off x="6196825" y="4126101"/>
            <a:ext cx="959351" cy="961067"/>
            <a:chOff x="3984888" y="933892"/>
            <a:chExt cx="4723388" cy="4689101"/>
          </a:xfrm>
        </p:grpSpPr>
        <p:pic>
          <p:nvPicPr>
            <p:cNvPr descr="A picture containing drawing&#10;&#10;Description automatically generated" id="145" name="Google Shape;145;p5"/>
            <p:cNvPicPr preferRelativeResize="0"/>
            <p:nvPr/>
          </p:nvPicPr>
          <p:blipFill rotWithShape="1">
            <a:blip r:embed="rId5">
              <a:alphaModFix/>
            </a:blip>
            <a:srcRect b="3960" l="8728" r="1602" t="4257"/>
            <a:stretch/>
          </p:blipFill>
          <p:spPr>
            <a:xfrm flipH="1" rot="4295800">
              <a:off x="4499300" y="1404084"/>
              <a:ext cx="3694564" cy="3748717"/>
            </a:xfrm>
            <a:prstGeom prst="flowChartConnector">
              <a:avLst/>
            </a:prstGeom>
            <a:noFill/>
            <a:ln>
              <a:noFill/>
            </a:ln>
          </p:spPr>
        </p:pic>
        <p:sp>
          <p:nvSpPr>
            <p:cNvPr id="146" name="Google Shape;146;p5"/>
            <p:cNvSpPr/>
            <p:nvPr/>
          </p:nvSpPr>
          <p:spPr>
            <a:xfrm>
              <a:off x="4950164" y="1916371"/>
              <a:ext cx="2768158" cy="2768158"/>
            </a:xfrm>
            <a:prstGeom prst="ellipse">
              <a:avLst/>
            </a:prstGeom>
            <a:solidFill>
              <a:srgbClr val="0000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Question mark" id="147" name="Google Shape;147;p5"/>
          <p:cNvPicPr preferRelativeResize="0"/>
          <p:nvPr/>
        </p:nvPicPr>
        <p:blipFill rotWithShape="1">
          <a:blip r:embed="rId6">
            <a:alphaModFix/>
          </a:blip>
          <a:srcRect b="0" l="0" r="0" t="0"/>
          <a:stretch/>
        </p:blipFill>
        <p:spPr>
          <a:xfrm>
            <a:off x="9790342" y="4152355"/>
            <a:ext cx="914400" cy="914400"/>
          </a:xfrm>
          <a:prstGeom prst="rect">
            <a:avLst/>
          </a:prstGeom>
          <a:noFill/>
          <a:ln>
            <a:noFill/>
          </a:ln>
        </p:spPr>
      </p:pic>
      <p:grpSp>
        <p:nvGrpSpPr>
          <p:cNvPr id="148" name="Google Shape;148;p5"/>
          <p:cNvGrpSpPr/>
          <p:nvPr/>
        </p:nvGrpSpPr>
        <p:grpSpPr>
          <a:xfrm>
            <a:off x="608289" y="2268358"/>
            <a:ext cx="1604786" cy="2939941"/>
            <a:chOff x="608289" y="2824398"/>
            <a:chExt cx="1604786" cy="2939941"/>
          </a:xfrm>
        </p:grpSpPr>
        <p:sp>
          <p:nvSpPr>
            <p:cNvPr id="149" name="Google Shape;149;p5"/>
            <p:cNvSpPr/>
            <p:nvPr/>
          </p:nvSpPr>
          <p:spPr>
            <a:xfrm>
              <a:off x="613127" y="2824398"/>
              <a:ext cx="1487312" cy="2939941"/>
            </a:xfrm>
            <a:prstGeom prst="rect">
              <a:avLst/>
            </a:prstGeom>
            <a:solidFill>
              <a:srgbClr val="99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5"/>
            <p:cNvSpPr txBox="1"/>
            <p:nvPr/>
          </p:nvSpPr>
          <p:spPr>
            <a:xfrm>
              <a:off x="634472" y="2847466"/>
              <a:ext cx="784223" cy="461665"/>
            </a:xfrm>
            <a:prstGeom prst="rect">
              <a:avLst/>
            </a:prstGeom>
            <a:solidFill>
              <a:srgbClr val="99CC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151" name="Google Shape;151;p5"/>
            <p:cNvSpPr txBox="1"/>
            <p:nvPr/>
          </p:nvSpPr>
          <p:spPr>
            <a:xfrm>
              <a:off x="608289" y="3611589"/>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Current State:</a:t>
              </a:r>
              <a:endParaRPr/>
            </a:p>
          </p:txBody>
        </p:sp>
        <p:sp>
          <p:nvSpPr>
            <p:cNvPr id="152" name="Google Shape;152;p5"/>
            <p:cNvSpPr txBox="1"/>
            <p:nvPr/>
          </p:nvSpPr>
          <p:spPr>
            <a:xfrm>
              <a:off x="619126" y="3891477"/>
              <a:ext cx="1481313" cy="584775"/>
            </a:xfrm>
            <a:prstGeom prst="rect">
              <a:avLst/>
            </a:prstGeom>
            <a:solidFill>
              <a:srgbClr val="99CC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How we got here</a:t>
              </a:r>
              <a:endParaRPr/>
            </a:p>
          </p:txBody>
        </p:sp>
      </p:grpSp>
      <p:pic>
        <p:nvPicPr>
          <p:cNvPr descr="United States civil defense - Wikipedia" id="153" name="Google Shape;153;p5"/>
          <p:cNvPicPr preferRelativeResize="0"/>
          <p:nvPr/>
        </p:nvPicPr>
        <p:blipFill rotWithShape="1">
          <a:blip r:embed="rId7">
            <a:alphaModFix/>
          </a:blip>
          <a:srcRect b="0" l="0" r="0" t="0"/>
          <a:stretch/>
        </p:blipFill>
        <p:spPr>
          <a:xfrm>
            <a:off x="924145" y="4190525"/>
            <a:ext cx="853886" cy="853886"/>
          </a:xfrm>
          <a:prstGeom prst="rect">
            <a:avLst/>
          </a:prstGeom>
          <a:noFill/>
          <a:ln>
            <a:noFill/>
          </a:ln>
        </p:spPr>
      </p:pic>
      <p:grpSp>
        <p:nvGrpSpPr>
          <p:cNvPr id="154" name="Google Shape;154;p5"/>
          <p:cNvGrpSpPr/>
          <p:nvPr/>
        </p:nvGrpSpPr>
        <p:grpSpPr>
          <a:xfrm>
            <a:off x="2333418" y="2258629"/>
            <a:ext cx="1604786" cy="2939942"/>
            <a:chOff x="596165" y="2824398"/>
            <a:chExt cx="1604786" cy="2939942"/>
          </a:xfrm>
        </p:grpSpPr>
        <p:sp>
          <p:nvSpPr>
            <p:cNvPr id="155" name="Google Shape;155;p5"/>
            <p:cNvSpPr/>
            <p:nvPr/>
          </p:nvSpPr>
          <p:spPr>
            <a:xfrm>
              <a:off x="613127" y="2824398"/>
              <a:ext cx="1487312" cy="2939942"/>
            </a:xfrm>
            <a:prstGeom prst="rect">
              <a:avLst/>
            </a:prstGeom>
            <a:solidFill>
              <a:srgbClr val="0099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5"/>
            <p:cNvSpPr txBox="1"/>
            <p:nvPr/>
          </p:nvSpPr>
          <p:spPr>
            <a:xfrm>
              <a:off x="611894" y="2824888"/>
              <a:ext cx="78422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02</a:t>
              </a:r>
              <a:endParaRPr/>
            </a:p>
          </p:txBody>
        </p:sp>
        <p:sp>
          <p:nvSpPr>
            <p:cNvPr id="157" name="Google Shape;157;p5"/>
            <p:cNvSpPr txBox="1"/>
            <p:nvPr/>
          </p:nvSpPr>
          <p:spPr>
            <a:xfrm>
              <a:off x="596165" y="3611590"/>
              <a:ext cx="16047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Arial"/>
                  <a:ea typeface="Arial"/>
                  <a:cs typeface="Arial"/>
                  <a:sym typeface="Arial"/>
                </a:rPr>
                <a:t>Best Practice:</a:t>
              </a:r>
              <a:endParaRPr/>
            </a:p>
          </p:txBody>
        </p:sp>
        <p:sp>
          <p:nvSpPr>
            <p:cNvPr id="158" name="Google Shape;158;p5"/>
            <p:cNvSpPr txBox="1"/>
            <p:nvPr/>
          </p:nvSpPr>
          <p:spPr>
            <a:xfrm>
              <a:off x="619126" y="3880188"/>
              <a:ext cx="1401861" cy="584775"/>
            </a:xfrm>
            <a:prstGeom prst="rect">
              <a:avLst/>
            </a:prstGeom>
            <a:solidFill>
              <a:srgbClr val="0099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Why brands modernize</a:t>
              </a:r>
              <a:endParaRPr/>
            </a:p>
          </p:txBody>
        </p:sp>
      </p:grpSp>
      <p:pic>
        <p:nvPicPr>
          <p:cNvPr descr="See the source image" id="159" name="Google Shape;159;p5"/>
          <p:cNvPicPr preferRelativeResize="0"/>
          <p:nvPr/>
        </p:nvPicPr>
        <p:blipFill rotWithShape="1">
          <a:blip r:embed="rId8">
            <a:alphaModFix/>
          </a:blip>
          <a:srcRect b="0" l="0" r="0" t="0"/>
          <a:stretch/>
        </p:blipFill>
        <p:spPr>
          <a:xfrm>
            <a:off x="2433236" y="4463673"/>
            <a:ext cx="1317355" cy="451264"/>
          </a:xfrm>
          <a:prstGeom prst="rect">
            <a:avLst/>
          </a:prstGeom>
          <a:noFill/>
          <a:ln>
            <a:noFill/>
          </a:ln>
        </p:spPr>
      </p:pic>
      <p:sp>
        <p:nvSpPr>
          <p:cNvPr id="160" name="Google Shape;160;p5"/>
          <p:cNvSpPr/>
          <p:nvPr/>
        </p:nvSpPr>
        <p:spPr>
          <a:xfrm>
            <a:off x="144379" y="5474368"/>
            <a:ext cx="1118937" cy="127534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5"/>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2000"/>
                                        <p:tgtEl>
                                          <p:spTgt spid="153"/>
                                        </p:tgtEl>
                                        <p:attrNameLst>
                                          <p:attrName>ppt_w</p:attrName>
                                        </p:attrNameLst>
                                      </p:cBhvr>
                                      <p:tavLst>
                                        <p:tav fmla="" tm="0">
                                          <p:val>
                                            <p:strVal val="0"/>
                                          </p:val>
                                        </p:tav>
                                        <p:tav fmla="" tm="100000">
                                          <p:val>
                                            <p:strVal val="#ppt_w"/>
                                          </p:val>
                                        </p:tav>
                                      </p:tavLst>
                                    </p:anim>
                                    <p:anim calcmode="lin" valueType="num">
                                      <p:cBhvr additive="base">
                                        <p:cTn dur="2000"/>
                                        <p:tgtEl>
                                          <p:spTgt spid="153"/>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2000"/>
                                        <p:tgtEl>
                                          <p:spTgt spid="159"/>
                                        </p:tgtEl>
                                        <p:attrNameLst>
                                          <p:attrName>ppt_w</p:attrName>
                                        </p:attrNameLst>
                                      </p:cBhvr>
                                      <p:tavLst>
                                        <p:tav fmla="" tm="0">
                                          <p:val>
                                            <p:strVal val="0"/>
                                          </p:val>
                                        </p:tav>
                                        <p:tav fmla="" tm="100000">
                                          <p:val>
                                            <p:strVal val="#ppt_w"/>
                                          </p:val>
                                        </p:tav>
                                      </p:tavLst>
                                    </p:anim>
                                    <p:anim calcmode="lin" valueType="num">
                                      <p:cBhvr additive="base">
                                        <p:cTn dur="2000"/>
                                        <p:tgtEl>
                                          <p:spTgt spid="159"/>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2000"/>
                                        <p:tgtEl>
                                          <p:spTgt spid="143"/>
                                        </p:tgtEl>
                                        <p:attrNameLst>
                                          <p:attrName>ppt_w</p:attrName>
                                        </p:attrNameLst>
                                      </p:cBhvr>
                                      <p:tavLst>
                                        <p:tav fmla="" tm="0">
                                          <p:val>
                                            <p:strVal val="0"/>
                                          </p:val>
                                        </p:tav>
                                        <p:tav fmla="" tm="100000">
                                          <p:val>
                                            <p:strVal val="#ppt_w"/>
                                          </p:val>
                                        </p:tav>
                                      </p:tavLst>
                                    </p:anim>
                                    <p:anim calcmode="lin" valueType="num">
                                      <p:cBhvr additive="base">
                                        <p:cTn dur="2000"/>
                                        <p:tgtEl>
                                          <p:spTgt spid="143"/>
                                        </p:tgtEl>
                                        <p:attrNameLst>
                                          <p:attrName>ppt_h</p:attrName>
                                        </p:attrNameLst>
                                      </p:cBhvr>
                                      <p:tavLst>
                                        <p:tav fmla="" tm="0">
                                          <p:val>
                                            <p:strVal val="0"/>
                                          </p:val>
                                        </p:tav>
                                        <p:tav fmla="" tm="100000">
                                          <p:val>
                                            <p:strVal val="#ppt_h"/>
                                          </p:val>
                                        </p:tav>
                                      </p:tavLst>
                                    </p:anim>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2000"/>
                                        <p:tgtEl>
                                          <p:spTgt spid="144"/>
                                        </p:tgtEl>
                                        <p:attrNameLst>
                                          <p:attrName>ppt_w</p:attrName>
                                        </p:attrNameLst>
                                      </p:cBhvr>
                                      <p:tavLst>
                                        <p:tav fmla="" tm="0">
                                          <p:val>
                                            <p:strVal val="0"/>
                                          </p:val>
                                        </p:tav>
                                        <p:tav fmla="" tm="100000">
                                          <p:val>
                                            <p:strVal val="#ppt_w"/>
                                          </p:val>
                                        </p:tav>
                                      </p:tavLst>
                                    </p:anim>
                                    <p:anim calcmode="lin" valueType="num">
                                      <p:cBhvr additive="base">
                                        <p:cTn dur="2000"/>
                                        <p:tgtEl>
                                          <p:spTgt spid="144"/>
                                        </p:tgtEl>
                                        <p:attrNameLst>
                                          <p:attrName>ppt_h</p:attrName>
                                        </p:attrNameLst>
                                      </p:cBhvr>
                                      <p:tavLst>
                                        <p:tav fmla="" tm="0">
                                          <p:val>
                                            <p:strVal val="0"/>
                                          </p:val>
                                        </p:tav>
                                        <p:tav fmla="" tm="100000">
                                          <p:val>
                                            <p:strVal val="#ppt_h"/>
                                          </p:val>
                                        </p:tav>
                                      </p:tavLst>
                                    </p:anim>
                                  </p:childTnLst>
                                </p:cTn>
                              </p:par>
                            </p:childTnLst>
                          </p:cTn>
                        </p:par>
                        <p:par>
                          <p:cTn fill="hold">
                            <p:stCondLst>
                              <p:cond delay="8000"/>
                            </p:stCondLst>
                            <p:childTnLst>
                              <p:par>
                                <p:cTn fill="hold" nodeType="afterEffect" presetClass="entr" presetID="23" presetSubtype="16">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2000"/>
                                        <p:tgtEl>
                                          <p:spTgt spid="132"/>
                                        </p:tgtEl>
                                        <p:attrNameLst>
                                          <p:attrName>ppt_w</p:attrName>
                                        </p:attrNameLst>
                                      </p:cBhvr>
                                      <p:tavLst>
                                        <p:tav fmla="" tm="0">
                                          <p:val>
                                            <p:strVal val="0"/>
                                          </p:val>
                                        </p:tav>
                                        <p:tav fmla="" tm="100000">
                                          <p:val>
                                            <p:strVal val="#ppt_w"/>
                                          </p:val>
                                        </p:tav>
                                      </p:tavLst>
                                    </p:anim>
                                    <p:anim calcmode="lin" valueType="num">
                                      <p:cBhvr additive="base">
                                        <p:cTn dur="2000"/>
                                        <p:tgtEl>
                                          <p:spTgt spid="132"/>
                                        </p:tgtEl>
                                        <p:attrNameLst>
                                          <p:attrName>ppt_h</p:attrName>
                                        </p:attrNameLst>
                                      </p:cBhvr>
                                      <p:tavLst>
                                        <p:tav fmla="" tm="0">
                                          <p:val>
                                            <p:strVal val="0"/>
                                          </p:val>
                                        </p:tav>
                                        <p:tav fmla="" tm="100000">
                                          <p:val>
                                            <p:strVal val="#ppt_h"/>
                                          </p:val>
                                        </p:tav>
                                      </p:tavLst>
                                    </p:anim>
                                  </p:childTnLst>
                                </p:cTn>
                              </p:par>
                            </p:childTnLst>
                          </p:cTn>
                        </p:par>
                        <p:par>
                          <p:cTn fill="hold">
                            <p:stCondLst>
                              <p:cond delay="10000"/>
                            </p:stCondLst>
                            <p:childTnLst>
                              <p:par>
                                <p:cTn fill="hold" nodeType="afterEffect" presetClass="entr" presetID="23" presetSubtype="16">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2000"/>
                                        <p:tgtEl>
                                          <p:spTgt spid="147"/>
                                        </p:tgtEl>
                                        <p:attrNameLst>
                                          <p:attrName>ppt_w</p:attrName>
                                        </p:attrNameLst>
                                      </p:cBhvr>
                                      <p:tavLst>
                                        <p:tav fmla="" tm="0">
                                          <p:val>
                                            <p:strVal val="0"/>
                                          </p:val>
                                        </p:tav>
                                        <p:tav fmla="" tm="100000">
                                          <p:val>
                                            <p:strVal val="#ppt_w"/>
                                          </p:val>
                                        </p:tav>
                                      </p:tavLst>
                                    </p:anim>
                                    <p:anim calcmode="lin" valueType="num">
                                      <p:cBhvr additive="base">
                                        <p:cTn dur="2000"/>
                                        <p:tgtEl>
                                          <p:spTgt spid="14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6217709" y="2769166"/>
            <a:ext cx="3226541" cy="26544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Let’s </a:t>
            </a:r>
            <a:r>
              <a:rPr b="1" lang="en-US" sz="2400">
                <a:highlight>
                  <a:srgbClr val="FFFF00"/>
                </a:highlight>
              </a:rPr>
              <a:t>explore the path that produced today’s Civil Air Patrol identity</a:t>
            </a:r>
            <a:r>
              <a:rPr b="1" lang="en-US" sz="2400"/>
              <a:t> </a:t>
            </a:r>
            <a:r>
              <a:rPr lang="en-US" sz="2400"/>
              <a:t>in order to guide our brand strategy forward.</a:t>
            </a:r>
            <a:endParaRPr/>
          </a:p>
        </p:txBody>
      </p:sp>
      <p:sp>
        <p:nvSpPr>
          <p:cNvPr id="168" name="Google Shape;168;p6"/>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9" name="Google Shape;169;p6"/>
          <p:cNvSpPr txBox="1"/>
          <p:nvPr>
            <p:ph type="title"/>
          </p:nvPr>
        </p:nvSpPr>
        <p:spPr>
          <a:xfrm>
            <a:off x="838199" y="167158"/>
            <a:ext cx="105156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How We Got Here</a:t>
            </a:r>
            <a:endParaRPr/>
          </a:p>
        </p:txBody>
      </p:sp>
      <p:grpSp>
        <p:nvGrpSpPr>
          <p:cNvPr id="170" name="Google Shape;170;p6"/>
          <p:cNvGrpSpPr/>
          <p:nvPr/>
        </p:nvGrpSpPr>
        <p:grpSpPr>
          <a:xfrm>
            <a:off x="3343416" y="1867907"/>
            <a:ext cx="2522681" cy="3982677"/>
            <a:chOff x="613127" y="2824398"/>
            <a:chExt cx="1487312" cy="2348089"/>
          </a:xfrm>
        </p:grpSpPr>
        <p:sp>
          <p:nvSpPr>
            <p:cNvPr id="171" name="Google Shape;171;p6"/>
            <p:cNvSpPr/>
            <p:nvPr/>
          </p:nvSpPr>
          <p:spPr>
            <a:xfrm>
              <a:off x="613127" y="2824398"/>
              <a:ext cx="1487312" cy="2348089"/>
            </a:xfrm>
            <a:prstGeom prst="rect">
              <a:avLst/>
            </a:prstGeom>
            <a:solidFill>
              <a:srgbClr val="99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6"/>
            <p:cNvSpPr txBox="1"/>
            <p:nvPr/>
          </p:nvSpPr>
          <p:spPr>
            <a:xfrm>
              <a:off x="634472" y="2847466"/>
              <a:ext cx="784223" cy="461665"/>
            </a:xfrm>
            <a:prstGeom prst="rect">
              <a:avLst/>
            </a:prstGeom>
            <a:solidFill>
              <a:srgbClr val="99CC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01</a:t>
              </a:r>
              <a:endParaRPr/>
            </a:p>
          </p:txBody>
        </p:sp>
        <p:sp>
          <p:nvSpPr>
            <p:cNvPr id="173" name="Google Shape;173;p6"/>
            <p:cNvSpPr txBox="1"/>
            <p:nvPr/>
          </p:nvSpPr>
          <p:spPr>
            <a:xfrm rot="-5400000">
              <a:off x="546519" y="3936675"/>
              <a:ext cx="1604786" cy="7076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Arial"/>
                  <a:ea typeface="Arial"/>
                  <a:cs typeface="Arial"/>
                  <a:sym typeface="Arial"/>
                </a:rPr>
                <a:t>Current State:</a:t>
              </a:r>
              <a:endParaRPr/>
            </a:p>
          </p:txBody>
        </p:sp>
      </p:grpSp>
      <p:pic>
        <p:nvPicPr>
          <p:cNvPr descr="United States civil defense - Wikipedia" id="174" name="Google Shape;174;p6"/>
          <p:cNvPicPr preferRelativeResize="0"/>
          <p:nvPr/>
        </p:nvPicPr>
        <p:blipFill rotWithShape="1">
          <a:blip r:embed="rId3">
            <a:alphaModFix/>
          </a:blip>
          <a:srcRect b="0" l="0" r="0" t="0"/>
          <a:stretch/>
        </p:blipFill>
        <p:spPr>
          <a:xfrm>
            <a:off x="4851358" y="2004819"/>
            <a:ext cx="853886" cy="853886"/>
          </a:xfrm>
          <a:prstGeom prst="rect">
            <a:avLst/>
          </a:prstGeom>
          <a:noFill/>
          <a:ln>
            <a:noFill/>
          </a:ln>
        </p:spPr>
      </p:pic>
      <p:sp>
        <p:nvSpPr>
          <p:cNvPr id="175" name="Google Shape;175;p6"/>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7"/>
          <p:cNvSpPr/>
          <p:nvPr/>
        </p:nvSpPr>
        <p:spPr>
          <a:xfrm>
            <a:off x="0" y="5534526"/>
            <a:ext cx="1491915" cy="13234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7"/>
          <p:cNvSpPr txBox="1"/>
          <p:nvPr>
            <p:ph type="title"/>
          </p:nvPr>
        </p:nvSpPr>
        <p:spPr>
          <a:xfrm>
            <a:off x="845940" y="149242"/>
            <a:ext cx="105078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Origin of the CAP Identity</a:t>
            </a:r>
            <a:endParaRPr/>
          </a:p>
        </p:txBody>
      </p:sp>
      <p:sp>
        <p:nvSpPr>
          <p:cNvPr id="183" name="Google Shape;183;p7"/>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4" name="Google Shape;184;p7"/>
          <p:cNvPicPr preferRelativeResize="0"/>
          <p:nvPr/>
        </p:nvPicPr>
        <p:blipFill rotWithShape="1">
          <a:blip r:embed="rId3">
            <a:alphaModFix/>
          </a:blip>
          <a:srcRect b="0" l="963" r="0" t="0"/>
          <a:stretch/>
        </p:blipFill>
        <p:spPr>
          <a:xfrm>
            <a:off x="622300" y="1758483"/>
            <a:ext cx="3178973" cy="4531576"/>
          </a:xfrm>
          <a:prstGeom prst="rect">
            <a:avLst/>
          </a:prstGeom>
          <a:noFill/>
          <a:ln>
            <a:noFill/>
          </a:ln>
        </p:spPr>
      </p:pic>
      <p:sp>
        <p:nvSpPr>
          <p:cNvPr id="185" name="Google Shape;185;p7"/>
          <p:cNvSpPr txBox="1"/>
          <p:nvPr/>
        </p:nvSpPr>
        <p:spPr>
          <a:xfrm>
            <a:off x="4184534" y="1922903"/>
            <a:ext cx="4086010" cy="367579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The current visual identity is based on the 1940s suite of now obsolete Civilian Defense iconography. </a:t>
            </a:r>
            <a:endParaRPr/>
          </a:p>
          <a:p>
            <a:pPr indent="0" lvl="0" marL="0" marR="0" rtl="0" algn="l">
              <a:lnSpc>
                <a:spcPct val="90000"/>
              </a:lnSpc>
              <a:spcBef>
                <a:spcPts val="1000"/>
              </a:spcBef>
              <a:spcAft>
                <a:spcPts val="0"/>
              </a:spcAft>
              <a:buClr>
                <a:schemeClr val="dk1"/>
              </a:buClr>
              <a:buSzPts val="1400"/>
              <a:buFont typeface="Arial"/>
              <a:buNone/>
            </a:pPr>
            <a:r>
              <a:t/>
            </a:r>
            <a:endParaRPr sz="1400">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rPr lang="en-US" sz="2400">
                <a:solidFill>
                  <a:schemeClr val="dk1"/>
                </a:solidFill>
                <a:latin typeface="Arial"/>
                <a:ea typeface="Arial"/>
                <a:cs typeface="Arial"/>
                <a:sym typeface="Arial"/>
              </a:rPr>
              <a:t>The </a:t>
            </a:r>
            <a:r>
              <a:rPr b="1" lang="en-US" sz="2400">
                <a:solidFill>
                  <a:schemeClr val="dk1"/>
                </a:solidFill>
                <a:highlight>
                  <a:srgbClr val="FFFF00"/>
                </a:highlight>
                <a:latin typeface="Arial"/>
                <a:ea typeface="Arial"/>
                <a:cs typeface="Arial"/>
                <a:sym typeface="Arial"/>
              </a:rPr>
              <a:t>Civil Air Patrol icon was </a:t>
            </a:r>
            <a:r>
              <a:rPr b="1" i="1" lang="en-US" sz="2400" u="sng">
                <a:solidFill>
                  <a:schemeClr val="dk1"/>
                </a:solidFill>
                <a:highlight>
                  <a:srgbClr val="FFFF00"/>
                </a:highlight>
                <a:latin typeface="Arial"/>
                <a:ea typeface="Arial"/>
                <a:cs typeface="Arial"/>
                <a:sym typeface="Arial"/>
              </a:rPr>
              <a:t>not</a:t>
            </a:r>
            <a:r>
              <a:rPr b="1" lang="en-US" sz="2400">
                <a:solidFill>
                  <a:schemeClr val="dk1"/>
                </a:solidFill>
                <a:highlight>
                  <a:srgbClr val="FFFF00"/>
                </a:highlight>
                <a:latin typeface="Arial"/>
                <a:ea typeface="Arial"/>
                <a:cs typeface="Arial"/>
                <a:sym typeface="Arial"/>
              </a:rPr>
              <a:t> developed as a meaningful brand identity</a:t>
            </a:r>
            <a:r>
              <a:rPr lang="en-US" sz="2400">
                <a:solidFill>
                  <a:schemeClr val="dk1"/>
                </a:solidFill>
                <a:latin typeface="Arial"/>
                <a:ea typeface="Arial"/>
                <a:cs typeface="Arial"/>
                <a:sym typeface="Arial"/>
              </a:rPr>
              <a:t>, it was merely an icon for quick reference.</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Arial"/>
              <a:ea typeface="Arial"/>
              <a:cs typeface="Arial"/>
              <a:sym typeface="Arial"/>
            </a:endParaRPr>
          </a:p>
        </p:txBody>
      </p:sp>
      <p:grpSp>
        <p:nvGrpSpPr>
          <p:cNvPr id="186" name="Google Shape;186;p7"/>
          <p:cNvGrpSpPr/>
          <p:nvPr/>
        </p:nvGrpSpPr>
        <p:grpSpPr>
          <a:xfrm>
            <a:off x="8512784" y="1674790"/>
            <a:ext cx="3086100" cy="4615269"/>
            <a:chOff x="5617187" y="1708418"/>
            <a:chExt cx="3119079" cy="4664589"/>
          </a:xfrm>
        </p:grpSpPr>
        <p:pic>
          <p:nvPicPr>
            <p:cNvPr descr="Shape, polygon&#10;&#10;Description automatically generated" id="187" name="Google Shape;187;p7"/>
            <p:cNvPicPr preferRelativeResize="0"/>
            <p:nvPr/>
          </p:nvPicPr>
          <p:blipFill rotWithShape="1">
            <a:blip r:embed="rId4">
              <a:alphaModFix/>
            </a:blip>
            <a:srcRect b="5237" l="3047" r="61081" t="15926"/>
            <a:stretch/>
          </p:blipFill>
          <p:spPr>
            <a:xfrm>
              <a:off x="5617187" y="1894329"/>
              <a:ext cx="3119079" cy="4478678"/>
            </a:xfrm>
            <a:prstGeom prst="rect">
              <a:avLst/>
            </a:prstGeom>
            <a:noFill/>
            <a:ln>
              <a:noFill/>
            </a:ln>
          </p:spPr>
        </p:pic>
        <p:pic>
          <p:nvPicPr>
            <p:cNvPr descr="Shape, polygon&#10;&#10;Description automatically generated" id="188" name="Google Shape;188;p7"/>
            <p:cNvPicPr preferRelativeResize="0"/>
            <p:nvPr/>
          </p:nvPicPr>
          <p:blipFill rotWithShape="1">
            <a:blip r:embed="rId4">
              <a:alphaModFix/>
            </a:blip>
            <a:srcRect b="83518" l="21193" r="25693" t="4074"/>
            <a:stretch/>
          </p:blipFill>
          <p:spPr>
            <a:xfrm>
              <a:off x="5617187" y="1708418"/>
              <a:ext cx="3119079" cy="476033"/>
            </a:xfrm>
            <a:prstGeom prst="rect">
              <a:avLst/>
            </a:prstGeom>
            <a:noFill/>
            <a:ln>
              <a:noFill/>
            </a:ln>
          </p:spPr>
        </p:pic>
      </p:grpSp>
      <p:sp>
        <p:nvSpPr>
          <p:cNvPr id="189" name="Google Shape;189;p7"/>
          <p:cNvSpPr txBox="1"/>
          <p:nvPr/>
        </p:nvSpPr>
        <p:spPr>
          <a:xfrm>
            <a:off x="4729279" y="5735816"/>
            <a:ext cx="28194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None of these are logos</a:t>
            </a:r>
            <a:endParaRPr/>
          </a:p>
        </p:txBody>
      </p:sp>
      <p:sp>
        <p:nvSpPr>
          <p:cNvPr id="190" name="Google Shape;190;p7"/>
          <p:cNvSpPr/>
          <p:nvPr/>
        </p:nvSpPr>
        <p:spPr>
          <a:xfrm rot="10800000">
            <a:off x="3797815" y="5642048"/>
            <a:ext cx="931462" cy="556868"/>
          </a:xfrm>
          <a:prstGeom prst="stripedRightArrow">
            <a:avLst>
              <a:gd fmla="val 50000" name="adj1"/>
              <a:gd fmla="val 50000" name="adj2"/>
            </a:avLst>
          </a:prstGeom>
          <a:solidFill>
            <a:srgbClr val="ED4613"/>
          </a:solidFill>
          <a:ln cap="flat" cmpd="sng" w="28575">
            <a:solidFill>
              <a:srgbClr val="323F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7"/>
          <p:cNvSpPr/>
          <p:nvPr/>
        </p:nvSpPr>
        <p:spPr>
          <a:xfrm>
            <a:off x="7548680" y="5674726"/>
            <a:ext cx="934920" cy="556868"/>
          </a:xfrm>
          <a:prstGeom prst="stripedRightArrow">
            <a:avLst>
              <a:gd fmla="val 50000" name="adj1"/>
              <a:gd fmla="val 50000" name="adj2"/>
            </a:avLst>
          </a:prstGeom>
          <a:solidFill>
            <a:srgbClr val="FEC60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7"/>
          <p:cNvSpPr/>
          <p:nvPr/>
        </p:nvSpPr>
        <p:spPr>
          <a:xfrm>
            <a:off x="2685538" y="1947615"/>
            <a:ext cx="1031172" cy="1046927"/>
          </a:xfrm>
          <a:prstGeom prst="donut">
            <a:avLst>
              <a:gd fmla="val 3887" name="adj"/>
            </a:avLst>
          </a:prstGeom>
          <a:solidFill>
            <a:srgbClr val="FF00FF"/>
          </a:solidFill>
          <a:ln cap="flat" cmpd="sng" w="127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7"/>
          <p:cNvSpPr/>
          <p:nvPr/>
        </p:nvSpPr>
        <p:spPr>
          <a:xfrm>
            <a:off x="4022176" y="3549265"/>
            <a:ext cx="401397" cy="1955148"/>
          </a:xfrm>
          <a:prstGeom prst="leftBracket">
            <a:avLst>
              <a:gd fmla="val 0" name="adj"/>
            </a:avLst>
          </a:prstGeom>
          <a:noFill/>
          <a:ln cap="flat" cmpd="sng" w="38100">
            <a:solidFill>
              <a:srgbClr val="FF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4" name="Google Shape;194;p7"/>
          <p:cNvCxnSpPr>
            <a:stCxn id="193" idx="1"/>
            <a:endCxn id="192" idx="6"/>
          </p:cNvCxnSpPr>
          <p:nvPr/>
        </p:nvCxnSpPr>
        <p:spPr>
          <a:xfrm rot="10800000">
            <a:off x="3716776" y="2470939"/>
            <a:ext cx="305400" cy="2055900"/>
          </a:xfrm>
          <a:prstGeom prst="bentConnector3">
            <a:avLst>
              <a:gd fmla="val 50011" name="adj1"/>
            </a:avLst>
          </a:prstGeom>
          <a:noFill/>
          <a:ln cap="flat" cmpd="sng" w="38100">
            <a:solidFill>
              <a:srgbClr val="FF00FF"/>
            </a:solidFill>
            <a:prstDash val="solid"/>
            <a:miter lim="800000"/>
            <a:headEnd len="sm" w="sm" type="none"/>
            <a:tailEnd len="sm" w="sm" type="none"/>
          </a:ln>
        </p:spPr>
      </p:cxnSp>
      <p:sp>
        <p:nvSpPr>
          <p:cNvPr id="195" name="Google Shape;195;p7"/>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8"/>
          <p:cNvSpPr/>
          <p:nvPr/>
        </p:nvSpPr>
        <p:spPr>
          <a:xfrm>
            <a:off x="0" y="5534526"/>
            <a:ext cx="1491915" cy="13234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8"/>
          <p:cNvSpPr txBox="1"/>
          <p:nvPr>
            <p:ph type="title"/>
          </p:nvPr>
        </p:nvSpPr>
        <p:spPr>
          <a:xfrm>
            <a:off x="845940" y="149242"/>
            <a:ext cx="10507859"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Icons vs. Logos</a:t>
            </a:r>
            <a:endParaRPr/>
          </a:p>
        </p:txBody>
      </p:sp>
      <p:sp>
        <p:nvSpPr>
          <p:cNvPr id="203" name="Google Shape;203;p8"/>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STICKER DAD (2 PACK) BIOHAZARD Symbol vinyl Hard Hat Helmet decal (size: 2&quot;  ROUND color: BLACK/YELLOW) Hard Hat, Helmet, Windows, Walls, Bumpers,  Laptop, Lockers, etc. - - Amazon.com" id="204" name="Google Shape;204;p8"/>
          <p:cNvPicPr preferRelativeResize="0"/>
          <p:nvPr/>
        </p:nvPicPr>
        <p:blipFill rotWithShape="1">
          <a:blip r:embed="rId3">
            <a:alphaModFix/>
          </a:blip>
          <a:srcRect b="5450" l="5768" r="5690" t="5519"/>
          <a:stretch/>
        </p:blipFill>
        <p:spPr>
          <a:xfrm>
            <a:off x="711968" y="1966321"/>
            <a:ext cx="1101744" cy="1107796"/>
          </a:xfrm>
          <a:prstGeom prst="ellipse">
            <a:avLst/>
          </a:prstGeom>
          <a:noFill/>
          <a:ln>
            <a:noFill/>
          </a:ln>
        </p:spPr>
      </p:pic>
      <p:pic>
        <p:nvPicPr>
          <p:cNvPr descr="A Brief History of the Iconic Biohazard Symbol" id="205" name="Google Shape;205;p8"/>
          <p:cNvPicPr preferRelativeResize="0"/>
          <p:nvPr/>
        </p:nvPicPr>
        <p:blipFill rotWithShape="1">
          <a:blip r:embed="rId4">
            <a:alphaModFix/>
          </a:blip>
          <a:srcRect b="7225" l="-7412" r="-6918" t="-2726"/>
          <a:stretch/>
        </p:blipFill>
        <p:spPr>
          <a:xfrm>
            <a:off x="2046271" y="5103900"/>
            <a:ext cx="1508596" cy="1262268"/>
          </a:xfrm>
          <a:prstGeom prst="triangle">
            <a:avLst>
              <a:gd fmla="val 50000" name="adj"/>
            </a:avLst>
          </a:prstGeom>
          <a:noFill/>
          <a:ln>
            <a:noFill/>
          </a:ln>
        </p:spPr>
      </p:pic>
      <p:pic>
        <p:nvPicPr>
          <p:cNvPr descr="Radiation Symbol Images, Stock Photos &amp; Vectors | Shutterstock" id="206" name="Google Shape;206;p8"/>
          <p:cNvPicPr preferRelativeResize="0"/>
          <p:nvPr/>
        </p:nvPicPr>
        <p:blipFill rotWithShape="1">
          <a:blip r:embed="rId5">
            <a:alphaModFix/>
          </a:blip>
          <a:srcRect b="13307" l="19558" r="19776" t="5782"/>
          <a:stretch/>
        </p:blipFill>
        <p:spPr>
          <a:xfrm>
            <a:off x="3716271" y="4916367"/>
            <a:ext cx="1109012" cy="1128008"/>
          </a:xfrm>
          <a:prstGeom prst="ellipse">
            <a:avLst/>
          </a:prstGeom>
          <a:noFill/>
          <a:ln>
            <a:noFill/>
          </a:ln>
        </p:spPr>
      </p:pic>
      <p:pic>
        <p:nvPicPr>
          <p:cNvPr descr="First Aid Symbol – Western Safety Sign" id="207" name="Google Shape;207;p8"/>
          <p:cNvPicPr preferRelativeResize="0"/>
          <p:nvPr/>
        </p:nvPicPr>
        <p:blipFill rotWithShape="1">
          <a:blip r:embed="rId6">
            <a:alphaModFix/>
          </a:blip>
          <a:srcRect b="2492" l="2961" r="4041" t="2295"/>
          <a:stretch/>
        </p:blipFill>
        <p:spPr>
          <a:xfrm>
            <a:off x="4023111" y="2021300"/>
            <a:ext cx="1101744" cy="1128008"/>
          </a:xfrm>
          <a:prstGeom prst="ellipse">
            <a:avLst/>
          </a:prstGeom>
          <a:noFill/>
          <a:ln>
            <a:noFill/>
          </a:ln>
        </p:spPr>
      </p:pic>
      <p:pic>
        <p:nvPicPr>
          <p:cNvPr descr="Clip Art: Poison Symbol 1 Color 1 I abcteach.com | abcteach" id="208" name="Google Shape;208;p8"/>
          <p:cNvPicPr preferRelativeResize="0"/>
          <p:nvPr/>
        </p:nvPicPr>
        <p:blipFill rotWithShape="1">
          <a:blip r:embed="rId7">
            <a:alphaModFix/>
          </a:blip>
          <a:srcRect b="0" l="0" r="0" t="0"/>
          <a:stretch/>
        </p:blipFill>
        <p:spPr>
          <a:xfrm>
            <a:off x="191783" y="3352116"/>
            <a:ext cx="1367736" cy="1367736"/>
          </a:xfrm>
          <a:prstGeom prst="rect">
            <a:avLst/>
          </a:prstGeom>
          <a:noFill/>
          <a:ln>
            <a:noFill/>
          </a:ln>
        </p:spPr>
      </p:pic>
      <p:pic>
        <p:nvPicPr>
          <p:cNvPr id="209" name="Google Shape;209;p8"/>
          <p:cNvPicPr preferRelativeResize="0"/>
          <p:nvPr/>
        </p:nvPicPr>
        <p:blipFill rotWithShape="1">
          <a:blip r:embed="rId8">
            <a:alphaModFix/>
          </a:blip>
          <a:srcRect b="26447" l="17832" r="17898" t="9186"/>
          <a:stretch/>
        </p:blipFill>
        <p:spPr>
          <a:xfrm>
            <a:off x="776764" y="4957291"/>
            <a:ext cx="1101744" cy="1103436"/>
          </a:xfrm>
          <a:prstGeom prst="ellipse">
            <a:avLst/>
          </a:prstGeom>
          <a:noFill/>
          <a:ln>
            <a:noFill/>
          </a:ln>
        </p:spPr>
      </p:pic>
      <p:sp>
        <p:nvSpPr>
          <p:cNvPr id="210" name="Google Shape;210;p8"/>
          <p:cNvSpPr txBox="1"/>
          <p:nvPr/>
        </p:nvSpPr>
        <p:spPr>
          <a:xfrm>
            <a:off x="1473285" y="3419865"/>
            <a:ext cx="2777228" cy="1697406"/>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Icons</a:t>
            </a:r>
            <a:r>
              <a:rPr lang="en-US" sz="2400">
                <a:solidFill>
                  <a:schemeClr val="dk1"/>
                </a:solidFill>
                <a:highlight>
                  <a:srgbClr val="FFFF00"/>
                </a:highlight>
                <a:latin typeface="Arial"/>
                <a:ea typeface="Arial"/>
                <a:cs typeface="Arial"/>
                <a:sym typeface="Arial"/>
              </a:rPr>
              <a:t> </a:t>
            </a:r>
            <a:r>
              <a:rPr lang="en-US" sz="2400">
                <a:solidFill>
                  <a:schemeClr val="dk1"/>
                </a:solidFill>
                <a:latin typeface="Arial"/>
                <a:ea typeface="Arial"/>
                <a:cs typeface="Arial"/>
                <a:sym typeface="Arial"/>
              </a:rPr>
              <a:t>are intended to simplify and </a:t>
            </a:r>
            <a:r>
              <a:rPr b="1" lang="en-US" sz="2400">
                <a:solidFill>
                  <a:schemeClr val="dk1"/>
                </a:solidFill>
                <a:highlight>
                  <a:srgbClr val="FFFF00"/>
                </a:highlight>
                <a:latin typeface="Arial"/>
                <a:ea typeface="Arial"/>
                <a:cs typeface="Arial"/>
                <a:sym typeface="Arial"/>
              </a:rPr>
              <a:t>communicate a message</a:t>
            </a:r>
            <a:r>
              <a:rPr lang="en-US" sz="2400">
                <a:solidFill>
                  <a:schemeClr val="dk1"/>
                </a:solidFill>
                <a:highlight>
                  <a:srgbClr val="FFFFFF"/>
                </a:highlight>
                <a:latin typeface="Arial"/>
                <a:ea typeface="Arial"/>
                <a:cs typeface="Arial"/>
                <a:sym typeface="Arial"/>
              </a:rPr>
              <a:t> at a glance.</a:t>
            </a:r>
            <a:endParaRPr/>
          </a:p>
        </p:txBody>
      </p:sp>
      <p:sp>
        <p:nvSpPr>
          <p:cNvPr id="211" name="Google Shape;211;p8"/>
          <p:cNvSpPr txBox="1"/>
          <p:nvPr/>
        </p:nvSpPr>
        <p:spPr>
          <a:xfrm>
            <a:off x="7905148" y="3029852"/>
            <a:ext cx="2840863" cy="25737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Logos </a:t>
            </a:r>
            <a:r>
              <a:rPr lang="en-US" sz="2400">
                <a:solidFill>
                  <a:schemeClr val="dk1"/>
                </a:solidFill>
                <a:latin typeface="Arial"/>
                <a:ea typeface="Arial"/>
                <a:cs typeface="Arial"/>
                <a:sym typeface="Arial"/>
              </a:rPr>
              <a:t>are unique shapes designed to </a:t>
            </a:r>
            <a:r>
              <a:rPr b="1" lang="en-US" sz="2400">
                <a:solidFill>
                  <a:schemeClr val="dk1"/>
                </a:solidFill>
                <a:highlight>
                  <a:srgbClr val="FFFF00"/>
                </a:highlight>
                <a:latin typeface="Arial"/>
                <a:ea typeface="Arial"/>
                <a:cs typeface="Arial"/>
                <a:sym typeface="Arial"/>
              </a:rPr>
              <a:t>capture the essence of a company </a:t>
            </a:r>
            <a:r>
              <a:rPr lang="en-US" sz="2400">
                <a:solidFill>
                  <a:schemeClr val="dk1"/>
                </a:solidFill>
                <a:latin typeface="Arial"/>
                <a:ea typeface="Arial"/>
                <a:cs typeface="Arial"/>
                <a:sym typeface="Arial"/>
              </a:rPr>
              <a:t>or product in a thoughtful way. </a:t>
            </a:r>
            <a:endParaRPr/>
          </a:p>
        </p:txBody>
      </p:sp>
      <p:pic>
        <p:nvPicPr>
          <p:cNvPr descr="New Nike Ad Makes a Statement | The Garnette Report" id="212" name="Google Shape;212;p8"/>
          <p:cNvPicPr preferRelativeResize="0"/>
          <p:nvPr/>
        </p:nvPicPr>
        <p:blipFill rotWithShape="1">
          <a:blip r:embed="rId9">
            <a:alphaModFix/>
          </a:blip>
          <a:srcRect b="0" l="0" r="0" t="0"/>
          <a:stretch/>
        </p:blipFill>
        <p:spPr>
          <a:xfrm>
            <a:off x="9676390" y="1586098"/>
            <a:ext cx="1808031" cy="864700"/>
          </a:xfrm>
          <a:prstGeom prst="rect">
            <a:avLst/>
          </a:prstGeom>
          <a:noFill/>
          <a:ln>
            <a:noFill/>
          </a:ln>
        </p:spPr>
      </p:pic>
      <p:pic>
        <p:nvPicPr>
          <p:cNvPr descr="HARLEY DAVIDSON SHIELD LOGO SILHOUETTE - Craftyguys" id="213" name="Google Shape;213;p8"/>
          <p:cNvPicPr preferRelativeResize="0"/>
          <p:nvPr/>
        </p:nvPicPr>
        <p:blipFill rotWithShape="1">
          <a:blip r:embed="rId10">
            <a:alphaModFix/>
          </a:blip>
          <a:srcRect b="14323" l="-1233" r="1233" t="16452"/>
          <a:stretch/>
        </p:blipFill>
        <p:spPr>
          <a:xfrm>
            <a:off x="6101250" y="2399142"/>
            <a:ext cx="1818497" cy="1258842"/>
          </a:xfrm>
          <a:prstGeom prst="rect">
            <a:avLst/>
          </a:prstGeom>
          <a:noFill/>
          <a:ln>
            <a:noFill/>
          </a:ln>
        </p:spPr>
      </p:pic>
      <p:pic>
        <p:nvPicPr>
          <p:cNvPr id="214" name="Google Shape;214;p8"/>
          <p:cNvPicPr preferRelativeResize="0"/>
          <p:nvPr/>
        </p:nvPicPr>
        <p:blipFill rotWithShape="1">
          <a:blip r:embed="rId11">
            <a:alphaModFix/>
          </a:blip>
          <a:srcRect b="5187" l="-5149" r="-4412" t="1340"/>
          <a:stretch/>
        </p:blipFill>
        <p:spPr>
          <a:xfrm>
            <a:off x="2105935" y="1479914"/>
            <a:ext cx="1558080" cy="1329259"/>
          </a:xfrm>
          <a:prstGeom prst="triangle">
            <a:avLst>
              <a:gd fmla="val 50000" name="adj"/>
            </a:avLst>
          </a:prstGeom>
          <a:noFill/>
          <a:ln>
            <a:noFill/>
          </a:ln>
        </p:spPr>
      </p:pic>
      <p:pic>
        <p:nvPicPr>
          <p:cNvPr descr="adidas stripes png - adidas logo without name PNG image with transparent  background | TOPpng" id="215" name="Google Shape;215;p8"/>
          <p:cNvPicPr preferRelativeResize="0"/>
          <p:nvPr/>
        </p:nvPicPr>
        <p:blipFill rotWithShape="1">
          <a:blip r:embed="rId12">
            <a:alphaModFix/>
          </a:blip>
          <a:srcRect b="15695" l="0" r="0" t="17527"/>
          <a:stretch/>
        </p:blipFill>
        <p:spPr>
          <a:xfrm>
            <a:off x="6519771" y="5101634"/>
            <a:ext cx="1745001" cy="1191754"/>
          </a:xfrm>
          <a:prstGeom prst="rect">
            <a:avLst/>
          </a:prstGeom>
          <a:noFill/>
          <a:ln>
            <a:noFill/>
          </a:ln>
        </p:spPr>
      </p:pic>
      <p:pic>
        <p:nvPicPr>
          <p:cNvPr descr="Chili's Grill &amp; Bar Logo Vector" id="216" name="Google Shape;216;p8"/>
          <p:cNvPicPr preferRelativeResize="0"/>
          <p:nvPr/>
        </p:nvPicPr>
        <p:blipFill rotWithShape="1">
          <a:blip r:embed="rId13">
            <a:alphaModFix/>
          </a:blip>
          <a:srcRect b="0" l="0" r="0" t="50106"/>
          <a:stretch/>
        </p:blipFill>
        <p:spPr>
          <a:xfrm>
            <a:off x="7299018" y="1466889"/>
            <a:ext cx="2059839" cy="822182"/>
          </a:xfrm>
          <a:prstGeom prst="rect">
            <a:avLst/>
          </a:prstGeom>
          <a:noFill/>
          <a:ln>
            <a:noFill/>
          </a:ln>
        </p:spPr>
      </p:pic>
      <p:pic>
        <p:nvPicPr>
          <p:cNvPr descr="United States civil defense - Wikipedia" id="217" name="Google Shape;217;p8"/>
          <p:cNvPicPr preferRelativeResize="0"/>
          <p:nvPr/>
        </p:nvPicPr>
        <p:blipFill rotWithShape="1">
          <a:blip r:embed="rId14">
            <a:alphaModFix/>
          </a:blip>
          <a:srcRect b="0" l="0" r="0" t="0"/>
          <a:stretch/>
        </p:blipFill>
        <p:spPr>
          <a:xfrm>
            <a:off x="4388171" y="3549870"/>
            <a:ext cx="1097479" cy="1097479"/>
          </a:xfrm>
          <a:prstGeom prst="rect">
            <a:avLst/>
          </a:prstGeom>
          <a:noFill/>
          <a:ln>
            <a:noFill/>
          </a:ln>
        </p:spPr>
      </p:pic>
      <p:pic>
        <p:nvPicPr>
          <p:cNvPr descr="Civil Defense Organization, Insignia, and Ranks" id="218" name="Google Shape;218;p8"/>
          <p:cNvPicPr preferRelativeResize="0"/>
          <p:nvPr/>
        </p:nvPicPr>
        <p:blipFill rotWithShape="1">
          <a:blip r:embed="rId15">
            <a:alphaModFix/>
          </a:blip>
          <a:srcRect b="0" l="0" r="0" t="0"/>
          <a:stretch/>
        </p:blipFill>
        <p:spPr>
          <a:xfrm>
            <a:off x="4395092" y="3551691"/>
            <a:ext cx="1097478" cy="1102993"/>
          </a:xfrm>
          <a:prstGeom prst="rect">
            <a:avLst/>
          </a:prstGeom>
          <a:noFill/>
          <a:ln>
            <a:noFill/>
          </a:ln>
        </p:spPr>
      </p:pic>
      <p:pic>
        <p:nvPicPr>
          <p:cNvPr descr="Civil Defense Organization, Insignia, and Ranks" id="219" name="Google Shape;219;p8"/>
          <p:cNvPicPr preferRelativeResize="0"/>
          <p:nvPr/>
        </p:nvPicPr>
        <p:blipFill rotWithShape="1">
          <a:blip r:embed="rId16">
            <a:alphaModFix/>
          </a:blip>
          <a:srcRect b="0" l="0" r="0" t="0"/>
          <a:stretch/>
        </p:blipFill>
        <p:spPr>
          <a:xfrm>
            <a:off x="4386040" y="3538967"/>
            <a:ext cx="1108538" cy="1102995"/>
          </a:xfrm>
          <a:prstGeom prst="rect">
            <a:avLst/>
          </a:prstGeom>
          <a:noFill/>
          <a:ln>
            <a:noFill/>
          </a:ln>
        </p:spPr>
      </p:pic>
      <p:pic>
        <p:nvPicPr>
          <p:cNvPr descr="A picture containing drawing&#10;&#10;Description automatically generated" id="220" name="Google Shape;220;p8"/>
          <p:cNvPicPr preferRelativeResize="0"/>
          <p:nvPr/>
        </p:nvPicPr>
        <p:blipFill rotWithShape="1">
          <a:blip r:embed="rId17">
            <a:alphaModFix/>
          </a:blip>
          <a:srcRect b="0" l="0" r="0" t="0"/>
          <a:stretch/>
        </p:blipFill>
        <p:spPr>
          <a:xfrm>
            <a:off x="4405263" y="3552948"/>
            <a:ext cx="1101744" cy="1101744"/>
          </a:xfrm>
          <a:prstGeom prst="rect">
            <a:avLst/>
          </a:prstGeom>
          <a:noFill/>
          <a:ln>
            <a:noFill/>
          </a:ln>
        </p:spPr>
      </p:pic>
      <p:grpSp>
        <p:nvGrpSpPr>
          <p:cNvPr id="221" name="Google Shape;221;p8"/>
          <p:cNvGrpSpPr/>
          <p:nvPr/>
        </p:nvGrpSpPr>
        <p:grpSpPr>
          <a:xfrm>
            <a:off x="4381485" y="3532832"/>
            <a:ext cx="1118769" cy="1118769"/>
            <a:chOff x="257909" y="3387971"/>
            <a:chExt cx="1113692" cy="1113692"/>
          </a:xfrm>
        </p:grpSpPr>
        <p:sp>
          <p:nvSpPr>
            <p:cNvPr id="222" name="Google Shape;222;p8"/>
            <p:cNvSpPr/>
            <p:nvPr/>
          </p:nvSpPr>
          <p:spPr>
            <a:xfrm>
              <a:off x="257909" y="3387971"/>
              <a:ext cx="1113692" cy="1113692"/>
            </a:xfrm>
            <a:prstGeom prst="flowChartConnector">
              <a:avLst/>
            </a:prstGeom>
            <a:solidFill>
              <a:schemeClr val="dk1"/>
            </a:solidFill>
            <a:ln cap="flat" cmpd="sng" w="19050">
              <a:solidFill>
                <a:srgbClr val="FFE8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3" name="Google Shape;223;p8"/>
            <p:cNvGrpSpPr/>
            <p:nvPr/>
          </p:nvGrpSpPr>
          <p:grpSpPr>
            <a:xfrm>
              <a:off x="375139" y="3447033"/>
              <a:ext cx="865943" cy="779564"/>
              <a:chOff x="1631072" y="424771"/>
              <a:chExt cx="1865169" cy="1600081"/>
            </a:xfrm>
          </p:grpSpPr>
          <p:sp>
            <p:nvSpPr>
              <p:cNvPr id="224" name="Google Shape;224;p8"/>
              <p:cNvSpPr/>
              <p:nvPr/>
            </p:nvSpPr>
            <p:spPr>
              <a:xfrm>
                <a:off x="1631072" y="424771"/>
                <a:ext cx="1865169" cy="1600081"/>
              </a:xfrm>
              <a:prstGeom prst="triangle">
                <a:avLst>
                  <a:gd fmla="val 50000" name="adj"/>
                </a:avLst>
              </a:prstGeom>
              <a:solidFill>
                <a:srgbClr val="FFE8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5" name="Google Shape;225;p8"/>
              <p:cNvGrpSpPr/>
              <p:nvPr/>
            </p:nvGrpSpPr>
            <p:grpSpPr>
              <a:xfrm>
                <a:off x="1762895" y="637083"/>
                <a:ext cx="1586840" cy="1382192"/>
                <a:chOff x="1013200" y="2390942"/>
                <a:chExt cx="1586840" cy="1382192"/>
              </a:xfrm>
            </p:grpSpPr>
            <p:sp>
              <p:nvSpPr>
                <p:cNvPr id="226" name="Google Shape;226;p8"/>
                <p:cNvSpPr/>
                <p:nvPr/>
              </p:nvSpPr>
              <p:spPr>
                <a:xfrm flipH="1" rot="5400000">
                  <a:off x="1385334" y="2730957"/>
                  <a:ext cx="851021" cy="17099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8"/>
                <p:cNvSpPr/>
                <p:nvPr/>
              </p:nvSpPr>
              <p:spPr>
                <a:xfrm flipH="1" rot="1839293">
                  <a:off x="1764892" y="3392547"/>
                  <a:ext cx="851021" cy="17099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8"/>
                <p:cNvSpPr/>
                <p:nvPr/>
              </p:nvSpPr>
              <p:spPr>
                <a:xfrm flipH="1" rot="-1802357">
                  <a:off x="998845" y="3400619"/>
                  <a:ext cx="851021" cy="17099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8"/>
                <p:cNvSpPr/>
                <p:nvPr/>
              </p:nvSpPr>
              <p:spPr>
                <a:xfrm>
                  <a:off x="1699268" y="3163378"/>
                  <a:ext cx="214371" cy="214371"/>
                </a:xfrm>
                <a:prstGeom prst="flowChartConnector">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grpSp>
      <p:pic>
        <p:nvPicPr>
          <p:cNvPr descr="Fulfillment" id="230" name="Google Shape;230;p8"/>
          <p:cNvPicPr preferRelativeResize="0"/>
          <p:nvPr/>
        </p:nvPicPr>
        <p:blipFill rotWithShape="1">
          <a:blip r:embed="rId18">
            <a:alphaModFix/>
          </a:blip>
          <a:srcRect b="0" l="0" r="0" t="0"/>
          <a:stretch/>
        </p:blipFill>
        <p:spPr>
          <a:xfrm>
            <a:off x="8631651" y="5585510"/>
            <a:ext cx="2850016" cy="670592"/>
          </a:xfrm>
          <a:prstGeom prst="rect">
            <a:avLst/>
          </a:prstGeom>
          <a:noFill/>
          <a:ln>
            <a:noFill/>
          </a:ln>
        </p:spPr>
      </p:pic>
      <p:pic>
        <p:nvPicPr>
          <p:cNvPr id="231" name="Google Shape;231;p8"/>
          <p:cNvPicPr preferRelativeResize="0"/>
          <p:nvPr/>
        </p:nvPicPr>
        <p:blipFill rotWithShape="1">
          <a:blip r:embed="rId19">
            <a:alphaModFix/>
          </a:blip>
          <a:srcRect b="0" l="0" r="0" t="0"/>
          <a:stretch/>
        </p:blipFill>
        <p:spPr>
          <a:xfrm>
            <a:off x="10841490" y="2401766"/>
            <a:ext cx="1024618" cy="1027234"/>
          </a:xfrm>
          <a:prstGeom prst="rect">
            <a:avLst/>
          </a:prstGeom>
          <a:noFill/>
          <a:ln>
            <a:noFill/>
          </a:ln>
        </p:spPr>
      </p:pic>
      <p:sp>
        <p:nvSpPr>
          <p:cNvPr descr="Taco Bell vector (SVG) logo | Download on logowiki.net" id="232" name="Google Shape;232;p8"/>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8"/>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
        <p:nvSpPr>
          <p:cNvPr id="234" name="Google Shape;234;p8"/>
          <p:cNvSpPr txBox="1"/>
          <p:nvPr/>
        </p:nvSpPr>
        <p:spPr>
          <a:xfrm>
            <a:off x="7926090" y="2493250"/>
            <a:ext cx="2798977" cy="3074426"/>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1" sz="2400">
              <a:solidFill>
                <a:schemeClr val="dk1"/>
              </a:solidFill>
              <a:highlight>
                <a:srgbClr val="FFFF00"/>
              </a:highlight>
              <a:latin typeface="Arial"/>
              <a:ea typeface="Arial"/>
              <a:cs typeface="Arial"/>
              <a:sym typeface="Arial"/>
            </a:endParaRPr>
          </a:p>
          <a:p>
            <a:pPr indent="0" lvl="0" marL="0" marR="0" rtl="0" algn="ctr">
              <a:lnSpc>
                <a:spcPct val="90000"/>
              </a:lnSpc>
              <a:spcBef>
                <a:spcPts val="1000"/>
              </a:spcBef>
              <a:spcAft>
                <a:spcPts val="0"/>
              </a:spcAft>
              <a:buClr>
                <a:schemeClr val="dk1"/>
              </a:buClr>
              <a:buSzPts val="2400"/>
              <a:buFont typeface="Arial"/>
              <a:buNone/>
            </a:pPr>
            <a:r>
              <a:t/>
            </a:r>
            <a:endParaRPr b="1" sz="2400">
              <a:solidFill>
                <a:schemeClr val="dk1"/>
              </a:solidFill>
              <a:highlight>
                <a:srgbClr val="FFFF00"/>
              </a:highlight>
              <a:latin typeface="Arial"/>
              <a:ea typeface="Arial"/>
              <a:cs typeface="Arial"/>
              <a:sym typeface="Arial"/>
            </a:endParaRPr>
          </a:p>
          <a:p>
            <a:pPr indent="0" lvl="0" marL="0" marR="0" rtl="0" algn="ctr">
              <a:lnSpc>
                <a:spcPct val="90000"/>
              </a:lnSpc>
              <a:spcBef>
                <a:spcPts val="1000"/>
              </a:spcBef>
              <a:spcAft>
                <a:spcPts val="0"/>
              </a:spcAft>
              <a:buClr>
                <a:schemeClr val="dk1"/>
              </a:buClr>
              <a:buSzPts val="2400"/>
              <a:buFont typeface="Arial"/>
              <a:buNone/>
            </a:pPr>
            <a:r>
              <a:rPr b="1" lang="en-US" sz="2400">
                <a:solidFill>
                  <a:schemeClr val="dk1"/>
                </a:solidFill>
                <a:highlight>
                  <a:srgbClr val="FFFF00"/>
                </a:highlight>
                <a:latin typeface="Arial"/>
                <a:ea typeface="Arial"/>
                <a:cs typeface="Arial"/>
                <a:sym typeface="Arial"/>
              </a:rPr>
              <a:t>Logos tells a brand story.</a:t>
            </a:r>
            <a:endParaRPr sz="2400">
              <a:solidFill>
                <a:schemeClr val="dk1"/>
              </a:solidFill>
              <a:latin typeface="Arial"/>
              <a:ea typeface="Arial"/>
              <a:cs typeface="Arial"/>
              <a:sym typeface="Arial"/>
            </a:endParaRPr>
          </a:p>
        </p:txBody>
      </p:sp>
      <p:pic>
        <p:nvPicPr>
          <p:cNvPr descr="Infiniti Logo Vector (.EPS) Free Download" id="235" name="Google Shape;235;p8"/>
          <p:cNvPicPr preferRelativeResize="0"/>
          <p:nvPr/>
        </p:nvPicPr>
        <p:blipFill rotWithShape="1">
          <a:blip r:embed="rId20">
            <a:alphaModFix/>
          </a:blip>
          <a:srcRect b="19749" l="0" r="0" t="0"/>
          <a:stretch/>
        </p:blipFill>
        <p:spPr>
          <a:xfrm>
            <a:off x="5929479" y="3838310"/>
            <a:ext cx="2563862" cy="1028766"/>
          </a:xfrm>
          <a:prstGeom prst="rect">
            <a:avLst/>
          </a:prstGeom>
          <a:noFill/>
          <a:ln>
            <a:noFill/>
          </a:ln>
        </p:spPr>
      </p:pic>
      <p:pic>
        <p:nvPicPr>
          <p:cNvPr descr="Logomark - Apple" id="236" name="Google Shape;236;p8"/>
          <p:cNvPicPr preferRelativeResize="0"/>
          <p:nvPr/>
        </p:nvPicPr>
        <p:blipFill rotWithShape="1">
          <a:blip r:embed="rId21">
            <a:alphaModFix/>
          </a:blip>
          <a:srcRect b="10211" l="0" r="0" t="7690"/>
          <a:stretch/>
        </p:blipFill>
        <p:spPr>
          <a:xfrm>
            <a:off x="10559333" y="3825770"/>
            <a:ext cx="1109012" cy="13778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500"/>
                                  </p:stCondLst>
                                  <p:childTnLst>
                                    <p:set>
                                      <p:cBhvr>
                                        <p:cTn dur="1" fill="hold">
                                          <p:stCondLst>
                                            <p:cond delay="0"/>
                                          </p:stCondLst>
                                        </p:cTn>
                                        <p:tgtEl>
                                          <p:spTgt spid="21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500"/>
                                  </p:stCondLst>
                                  <p:childTnLst>
                                    <p:set>
                                      <p:cBhvr>
                                        <p:cTn dur="1" fill="hold">
                                          <p:stCondLst>
                                            <p:cond delay="0"/>
                                          </p:stCondLst>
                                        </p:cTn>
                                        <p:tgtEl>
                                          <p:spTgt spid="219"/>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500"/>
                                  </p:stCondLst>
                                  <p:childTnLst>
                                    <p:set>
                                      <p:cBhvr>
                                        <p:cTn dur="1" fill="hold">
                                          <p:stCondLst>
                                            <p:cond delay="0"/>
                                          </p:stCondLst>
                                        </p:cTn>
                                        <p:tgtEl>
                                          <p:spTgt spid="220"/>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150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212"/>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500"/>
                                  </p:stCondLst>
                                  <p:childTnLst>
                                    <p:set>
                                      <p:cBhvr>
                                        <p:cTn dur="1" fill="hold">
                                          <p:stCondLst>
                                            <p:cond delay="0"/>
                                          </p:stCondLst>
                                        </p:cTn>
                                        <p:tgtEl>
                                          <p:spTgt spid="231"/>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000"/>
                                  </p:stCondLst>
                                  <p:childTnLst>
                                    <p:set>
                                      <p:cBhvr>
                                        <p:cTn dur="1" fill="hold">
                                          <p:stCondLst>
                                            <p:cond delay="0"/>
                                          </p:stCondLst>
                                        </p:cTn>
                                        <p:tgtEl>
                                          <p:spTgt spid="236"/>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1500"/>
                                  </p:stCondLst>
                                  <p:childTnLst>
                                    <p:set>
                                      <p:cBhvr>
                                        <p:cTn dur="1" fill="hold">
                                          <p:stCondLst>
                                            <p:cond delay="0"/>
                                          </p:stCondLst>
                                        </p:cTn>
                                        <p:tgtEl>
                                          <p:spTgt spid="230"/>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1000"/>
                                  </p:stCondLst>
                                  <p:childTnLst>
                                    <p:set>
                                      <p:cBhvr>
                                        <p:cTn dur="1" fill="hold">
                                          <p:stCondLst>
                                            <p:cond delay="0"/>
                                          </p:stCondLst>
                                        </p:cTn>
                                        <p:tgtEl>
                                          <p:spTgt spid="215"/>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1000"/>
                                  </p:stCondLst>
                                  <p:childTnLst>
                                    <p:set>
                                      <p:cBhvr>
                                        <p:cTn dur="1" fill="hold">
                                          <p:stCondLst>
                                            <p:cond delay="0"/>
                                          </p:stCondLst>
                                        </p:cTn>
                                        <p:tgtEl>
                                          <p:spTgt spid="235"/>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1000"/>
                                  </p:stCondLst>
                                  <p:childTnLst>
                                    <p:set>
                                      <p:cBhvr>
                                        <p:cTn dur="1" fill="hold">
                                          <p:stCondLst>
                                            <p:cond delay="0"/>
                                          </p:stCondLst>
                                        </p:cTn>
                                        <p:tgtEl>
                                          <p:spTgt spid="213"/>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100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9"/>
          <p:cNvSpPr txBox="1"/>
          <p:nvPr>
            <p:ph idx="12" type="sldNum"/>
          </p:nvPr>
        </p:nvSpPr>
        <p:spPr>
          <a:xfrm>
            <a:off x="10932666" y="6459897"/>
            <a:ext cx="956865" cy="321416"/>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3" name="Google Shape;243;p9"/>
          <p:cNvSpPr txBox="1"/>
          <p:nvPr>
            <p:ph type="title"/>
          </p:nvPr>
        </p:nvSpPr>
        <p:spPr>
          <a:xfrm>
            <a:off x="838199" y="167158"/>
            <a:ext cx="1090930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Black"/>
              <a:buNone/>
            </a:pPr>
            <a:r>
              <a:rPr lang="en-US"/>
              <a:t>Visual Identity Timeline</a:t>
            </a:r>
            <a:endParaRPr/>
          </a:p>
        </p:txBody>
      </p:sp>
      <p:grpSp>
        <p:nvGrpSpPr>
          <p:cNvPr id="244" name="Google Shape;244;p9"/>
          <p:cNvGrpSpPr/>
          <p:nvPr/>
        </p:nvGrpSpPr>
        <p:grpSpPr>
          <a:xfrm>
            <a:off x="315941" y="1724281"/>
            <a:ext cx="11458277" cy="1808723"/>
            <a:chOff x="364542" y="3013691"/>
            <a:chExt cx="11458277" cy="1808723"/>
          </a:xfrm>
        </p:grpSpPr>
        <p:sp>
          <p:nvSpPr>
            <p:cNvPr id="245" name="Google Shape;245;p9"/>
            <p:cNvSpPr txBox="1"/>
            <p:nvPr/>
          </p:nvSpPr>
          <p:spPr>
            <a:xfrm>
              <a:off x="364542" y="4483860"/>
              <a:ext cx="14237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1941-1952</a:t>
              </a:r>
              <a:endParaRPr/>
            </a:p>
          </p:txBody>
        </p:sp>
        <p:pic>
          <p:nvPicPr>
            <p:cNvPr descr="A picture containing drawing&#10;&#10;Description automatically generated" id="246" name="Google Shape;246;p9"/>
            <p:cNvPicPr preferRelativeResize="0"/>
            <p:nvPr/>
          </p:nvPicPr>
          <p:blipFill rotWithShape="1">
            <a:blip r:embed="rId3">
              <a:alphaModFix/>
            </a:blip>
            <a:srcRect b="0" l="0" r="0" t="0"/>
            <a:stretch/>
          </p:blipFill>
          <p:spPr>
            <a:xfrm>
              <a:off x="397024" y="3013691"/>
              <a:ext cx="1358775" cy="1358775"/>
            </a:xfrm>
            <a:prstGeom prst="rect">
              <a:avLst/>
            </a:prstGeom>
            <a:noFill/>
            <a:ln>
              <a:noFill/>
            </a:ln>
          </p:spPr>
        </p:pic>
        <p:grpSp>
          <p:nvGrpSpPr>
            <p:cNvPr id="247" name="Google Shape;247;p9"/>
            <p:cNvGrpSpPr/>
            <p:nvPr/>
          </p:nvGrpSpPr>
          <p:grpSpPr>
            <a:xfrm>
              <a:off x="2440576" y="3040020"/>
              <a:ext cx="9382243" cy="1780418"/>
              <a:chOff x="2440576" y="3040020"/>
              <a:chExt cx="9382243" cy="1780418"/>
            </a:xfrm>
          </p:grpSpPr>
          <p:sp>
            <p:nvSpPr>
              <p:cNvPr id="248" name="Google Shape;248;p9"/>
              <p:cNvSpPr txBox="1"/>
              <p:nvPr/>
            </p:nvSpPr>
            <p:spPr>
              <a:xfrm>
                <a:off x="2440576" y="4476351"/>
                <a:ext cx="14237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1951-1966</a:t>
                </a:r>
                <a:endParaRPr/>
              </a:p>
            </p:txBody>
          </p:sp>
          <p:sp>
            <p:nvSpPr>
              <p:cNvPr id="249" name="Google Shape;249;p9"/>
              <p:cNvSpPr txBox="1"/>
              <p:nvPr/>
            </p:nvSpPr>
            <p:spPr>
              <a:xfrm>
                <a:off x="4479715" y="4477877"/>
                <a:ext cx="14237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1959-2012</a:t>
                </a:r>
                <a:endParaRPr/>
              </a:p>
            </p:txBody>
          </p:sp>
          <p:sp>
            <p:nvSpPr>
              <p:cNvPr id="250" name="Google Shape;250;p9"/>
              <p:cNvSpPr txBox="1"/>
              <p:nvPr/>
            </p:nvSpPr>
            <p:spPr>
              <a:xfrm>
                <a:off x="6356335" y="4470868"/>
                <a:ext cx="14237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2011-2012</a:t>
                </a:r>
                <a:endParaRPr/>
              </a:p>
            </p:txBody>
          </p:sp>
          <p:sp>
            <p:nvSpPr>
              <p:cNvPr id="251" name="Google Shape;251;p9"/>
              <p:cNvSpPr txBox="1"/>
              <p:nvPr/>
            </p:nvSpPr>
            <p:spPr>
              <a:xfrm>
                <a:off x="8313165" y="4470003"/>
                <a:ext cx="142373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2012- today</a:t>
                </a:r>
                <a:endParaRPr/>
              </a:p>
            </p:txBody>
          </p:sp>
          <p:sp>
            <p:nvSpPr>
              <p:cNvPr id="252" name="Google Shape;252;p9"/>
              <p:cNvSpPr txBox="1"/>
              <p:nvPr/>
            </p:nvSpPr>
            <p:spPr>
              <a:xfrm>
                <a:off x="9884677" y="4481884"/>
                <a:ext cx="193814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2019 - today</a:t>
                </a:r>
                <a:endParaRPr/>
              </a:p>
            </p:txBody>
          </p:sp>
          <p:pic>
            <p:nvPicPr>
              <p:cNvPr descr="A picture containing drawing&#10;&#10;Description automatically generated" id="253" name="Google Shape;253;p9"/>
              <p:cNvPicPr preferRelativeResize="0"/>
              <p:nvPr/>
            </p:nvPicPr>
            <p:blipFill rotWithShape="1">
              <a:blip r:embed="rId4">
                <a:alphaModFix/>
              </a:blip>
              <a:srcRect b="0" l="0" r="0" t="0"/>
              <a:stretch/>
            </p:blipFill>
            <p:spPr>
              <a:xfrm>
                <a:off x="8316301" y="3040020"/>
                <a:ext cx="1406358" cy="1406358"/>
              </a:xfrm>
              <a:prstGeom prst="rect">
                <a:avLst/>
              </a:prstGeom>
              <a:noFill/>
              <a:ln>
                <a:noFill/>
              </a:ln>
            </p:spPr>
          </p:pic>
        </p:grpSp>
      </p:grpSp>
      <p:sp>
        <p:nvSpPr>
          <p:cNvPr id="254" name="Google Shape;254;p9"/>
          <p:cNvSpPr txBox="1"/>
          <p:nvPr/>
        </p:nvSpPr>
        <p:spPr>
          <a:xfrm>
            <a:off x="962264" y="4988950"/>
            <a:ext cx="907869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highlight>
                  <a:srgbClr val="FFFF00"/>
                </a:highlight>
                <a:latin typeface="Arial"/>
                <a:ea typeface="Arial"/>
                <a:cs typeface="Arial"/>
                <a:sym typeface="Arial"/>
              </a:rPr>
              <a:t>Efforts to refresh the identity </a:t>
            </a:r>
            <a:r>
              <a:rPr lang="en-US" sz="2400">
                <a:solidFill>
                  <a:schemeClr val="dk1"/>
                </a:solidFill>
                <a:latin typeface="Arial"/>
                <a:ea typeface="Arial"/>
                <a:cs typeface="Arial"/>
                <a:sym typeface="Arial"/>
              </a:rPr>
              <a:t>over a span of 80 years </a:t>
            </a:r>
            <a:r>
              <a:rPr b="1" lang="en-US" sz="2400">
                <a:solidFill>
                  <a:schemeClr val="dk1"/>
                </a:solidFill>
                <a:highlight>
                  <a:srgbClr val="FFFF00"/>
                </a:highlight>
                <a:latin typeface="Arial"/>
                <a:ea typeface="Arial"/>
                <a:cs typeface="Arial"/>
                <a:sym typeface="Arial"/>
              </a:rPr>
              <a:t>haven’t fully captured the essence of an evolving organization </a:t>
            </a:r>
            <a:r>
              <a:rPr lang="en-US" sz="2400">
                <a:solidFill>
                  <a:schemeClr val="dk1"/>
                </a:solidFill>
                <a:latin typeface="Arial"/>
                <a:ea typeface="Arial"/>
                <a:cs typeface="Arial"/>
                <a:sym typeface="Arial"/>
              </a:rPr>
              <a:t>— especially when uncoupled from the wordmark.</a:t>
            </a:r>
            <a:endParaRPr/>
          </a:p>
        </p:txBody>
      </p:sp>
      <p:sp>
        <p:nvSpPr>
          <p:cNvPr id="255" name="Google Shape;255;p9"/>
          <p:cNvSpPr/>
          <p:nvPr/>
        </p:nvSpPr>
        <p:spPr>
          <a:xfrm>
            <a:off x="348423" y="3939871"/>
            <a:ext cx="1644469" cy="194280"/>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9"/>
          <p:cNvSpPr/>
          <p:nvPr/>
        </p:nvSpPr>
        <p:spPr>
          <a:xfrm>
            <a:off x="1780256" y="4168536"/>
            <a:ext cx="2221904" cy="194280"/>
          </a:xfrm>
          <a:prstGeom prst="rect">
            <a:avLst/>
          </a:prstGeom>
          <a:solidFill>
            <a:srgbClr val="A616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9"/>
          <p:cNvSpPr/>
          <p:nvPr/>
        </p:nvSpPr>
        <p:spPr>
          <a:xfrm>
            <a:off x="11461361" y="5176558"/>
            <a:ext cx="304359" cy="19339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9"/>
          <p:cNvSpPr/>
          <p:nvPr/>
        </p:nvSpPr>
        <p:spPr>
          <a:xfrm>
            <a:off x="10357930" y="4654661"/>
            <a:ext cx="304359" cy="193396"/>
          </a:xfrm>
          <a:prstGeom prst="rect">
            <a:avLst/>
          </a:prstGeom>
          <a:solidFill>
            <a:srgbClr val="CDCE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9"/>
          <p:cNvSpPr/>
          <p:nvPr/>
        </p:nvSpPr>
        <p:spPr>
          <a:xfrm>
            <a:off x="8747348" y="3827899"/>
            <a:ext cx="412768" cy="412768"/>
          </a:xfrm>
          <a:prstGeom prst="ellipse">
            <a:avLst/>
          </a:prstGeom>
          <a:solidFill>
            <a:schemeClr val="lt1"/>
          </a:solidFill>
          <a:ln cap="flat" cmpd="sng" w="38100">
            <a:solidFill>
              <a:srgbClr val="D31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C00000"/>
                </a:solidFill>
                <a:latin typeface="Arial Black"/>
                <a:ea typeface="Arial Black"/>
                <a:cs typeface="Arial Black"/>
                <a:sym typeface="Arial Black"/>
              </a:rPr>
              <a:t>5</a:t>
            </a:r>
            <a:endParaRPr/>
          </a:p>
        </p:txBody>
      </p:sp>
      <p:sp>
        <p:nvSpPr>
          <p:cNvPr id="260" name="Google Shape;260;p9"/>
          <p:cNvSpPr/>
          <p:nvPr/>
        </p:nvSpPr>
        <p:spPr>
          <a:xfrm>
            <a:off x="6810694" y="3809037"/>
            <a:ext cx="412768" cy="412768"/>
          </a:xfrm>
          <a:prstGeom prst="ellipse">
            <a:avLst/>
          </a:prstGeom>
          <a:solidFill>
            <a:srgbClr val="CFD1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727FB3"/>
                </a:solidFill>
                <a:latin typeface="Arial Black"/>
                <a:ea typeface="Arial Black"/>
                <a:cs typeface="Arial Black"/>
                <a:sym typeface="Arial Black"/>
              </a:rPr>
              <a:t>4</a:t>
            </a:r>
            <a:endParaRPr/>
          </a:p>
        </p:txBody>
      </p:sp>
      <p:sp>
        <p:nvSpPr>
          <p:cNvPr id="261" name="Google Shape;261;p9"/>
          <p:cNvSpPr/>
          <p:nvPr/>
        </p:nvSpPr>
        <p:spPr>
          <a:xfrm>
            <a:off x="4936599" y="3809037"/>
            <a:ext cx="412768" cy="412768"/>
          </a:xfrm>
          <a:prstGeom prst="ellipse">
            <a:avLst/>
          </a:prstGeom>
          <a:solidFill>
            <a:srgbClr val="003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Black"/>
                <a:ea typeface="Arial Black"/>
                <a:cs typeface="Arial Black"/>
                <a:sym typeface="Arial Black"/>
              </a:rPr>
              <a:t>3</a:t>
            </a:r>
            <a:endParaRPr/>
          </a:p>
        </p:txBody>
      </p:sp>
      <p:sp>
        <p:nvSpPr>
          <p:cNvPr id="262" name="Google Shape;262;p9"/>
          <p:cNvSpPr/>
          <p:nvPr/>
        </p:nvSpPr>
        <p:spPr>
          <a:xfrm>
            <a:off x="817866" y="3814044"/>
            <a:ext cx="412768" cy="412768"/>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Black"/>
                <a:ea typeface="Arial Black"/>
                <a:cs typeface="Arial Black"/>
                <a:sym typeface="Arial Black"/>
              </a:rPr>
              <a:t>1</a:t>
            </a:r>
            <a:endParaRPr/>
          </a:p>
        </p:txBody>
      </p:sp>
      <p:sp>
        <p:nvSpPr>
          <p:cNvPr id="263" name="Google Shape;263;p9"/>
          <p:cNvSpPr/>
          <p:nvPr/>
        </p:nvSpPr>
        <p:spPr>
          <a:xfrm>
            <a:off x="1695380" y="4131746"/>
            <a:ext cx="2771526" cy="27964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ee the source image" id="264" name="Google Shape;264;p9"/>
          <p:cNvPicPr preferRelativeResize="0"/>
          <p:nvPr/>
        </p:nvPicPr>
        <p:blipFill rotWithShape="1">
          <a:blip r:embed="rId5">
            <a:alphaModFix/>
          </a:blip>
          <a:srcRect b="0" l="0" r="0" t="0"/>
          <a:stretch/>
        </p:blipFill>
        <p:spPr>
          <a:xfrm>
            <a:off x="4396154" y="1712643"/>
            <a:ext cx="1453662" cy="1487756"/>
          </a:xfrm>
          <a:prstGeom prst="rect">
            <a:avLst/>
          </a:prstGeom>
          <a:noFill/>
          <a:ln>
            <a:noFill/>
          </a:ln>
        </p:spPr>
      </p:pic>
      <p:pic>
        <p:nvPicPr>
          <p:cNvPr id="265" name="Google Shape;265;p9"/>
          <p:cNvPicPr preferRelativeResize="0"/>
          <p:nvPr/>
        </p:nvPicPr>
        <p:blipFill rotWithShape="1">
          <a:blip r:embed="rId6">
            <a:alphaModFix/>
          </a:blip>
          <a:srcRect b="0" l="0" r="0" t="0"/>
          <a:stretch/>
        </p:blipFill>
        <p:spPr>
          <a:xfrm>
            <a:off x="2102455" y="1757929"/>
            <a:ext cx="1943072" cy="1302012"/>
          </a:xfrm>
          <a:prstGeom prst="rect">
            <a:avLst/>
          </a:prstGeom>
          <a:noFill/>
          <a:ln>
            <a:noFill/>
          </a:ln>
        </p:spPr>
      </p:pic>
      <p:sp>
        <p:nvSpPr>
          <p:cNvPr id="266" name="Google Shape;266;p9"/>
          <p:cNvSpPr/>
          <p:nvPr/>
        </p:nvSpPr>
        <p:spPr>
          <a:xfrm>
            <a:off x="1903817" y="1540883"/>
            <a:ext cx="2221904" cy="209881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7" name="Google Shape;267;p9"/>
          <p:cNvPicPr preferRelativeResize="0"/>
          <p:nvPr/>
        </p:nvPicPr>
        <p:blipFill rotWithShape="1">
          <a:blip r:embed="rId7">
            <a:alphaModFix/>
          </a:blip>
          <a:srcRect b="0" l="0" r="0" t="0"/>
          <a:stretch/>
        </p:blipFill>
        <p:spPr>
          <a:xfrm>
            <a:off x="6193595" y="1634836"/>
            <a:ext cx="1675785" cy="1450198"/>
          </a:xfrm>
          <a:prstGeom prst="rect">
            <a:avLst/>
          </a:prstGeom>
          <a:noFill/>
          <a:ln>
            <a:noFill/>
          </a:ln>
        </p:spPr>
      </p:pic>
      <p:sp>
        <p:nvSpPr>
          <p:cNvPr id="268" name="Google Shape;268;p9"/>
          <p:cNvSpPr/>
          <p:nvPr/>
        </p:nvSpPr>
        <p:spPr>
          <a:xfrm>
            <a:off x="5751546" y="1428517"/>
            <a:ext cx="2493012" cy="2330909"/>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9"/>
          <p:cNvSpPr/>
          <p:nvPr/>
        </p:nvSpPr>
        <p:spPr>
          <a:xfrm flipH="1">
            <a:off x="533400" y="1143000"/>
            <a:ext cx="11239500" cy="4305300"/>
          </a:xfrm>
          <a:custGeom>
            <a:rect b="b" l="l" r="r" t="t"/>
            <a:pathLst>
              <a:path extrusionOk="0" h="120000" w="120000">
                <a:moveTo>
                  <a:pt x="28785" y="11986"/>
                </a:moveTo>
                <a:lnTo>
                  <a:pt x="28785" y="11986"/>
                </a:lnTo>
                <a:cubicBezTo>
                  <a:pt x="52509" y="-2381"/>
                  <a:pt x="83442" y="1419"/>
                  <a:pt x="102681" y="21063"/>
                </a:cubicBezTo>
                <a:lnTo>
                  <a:pt x="103825" y="20224"/>
                </a:lnTo>
                <a:lnTo>
                  <a:pt x="106547" y="25855"/>
                </a:lnTo>
                <a:lnTo>
                  <a:pt x="101066" y="22247"/>
                </a:lnTo>
                <a:lnTo>
                  <a:pt x="102210" y="21409"/>
                </a:lnTo>
                <a:lnTo>
                  <a:pt x="102210" y="21409"/>
                </a:lnTo>
                <a:cubicBezTo>
                  <a:pt x="83113" y="2319"/>
                  <a:pt x="52637" y="-1366"/>
                  <a:pt x="29170" y="12577"/>
                </a:cubicBezTo>
                <a:close/>
              </a:path>
            </a:pathLst>
          </a:custGeom>
          <a:solidFill>
            <a:srgbClr val="92D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270" name="Google Shape;270;p9"/>
          <p:cNvPicPr preferRelativeResize="0"/>
          <p:nvPr/>
        </p:nvPicPr>
        <p:blipFill rotWithShape="1">
          <a:blip r:embed="rId8">
            <a:alphaModFix/>
          </a:blip>
          <a:srcRect b="0" l="0" r="0" t="0"/>
          <a:stretch/>
        </p:blipFill>
        <p:spPr>
          <a:xfrm>
            <a:off x="10248900" y="1723570"/>
            <a:ext cx="1168400" cy="1502229"/>
          </a:xfrm>
          <a:prstGeom prst="rect">
            <a:avLst/>
          </a:prstGeom>
          <a:noFill/>
          <a:ln>
            <a:noFill/>
          </a:ln>
        </p:spPr>
      </p:pic>
      <p:sp>
        <p:nvSpPr>
          <p:cNvPr id="271" name="Google Shape;271;p9"/>
          <p:cNvSpPr/>
          <p:nvPr/>
        </p:nvSpPr>
        <p:spPr>
          <a:xfrm>
            <a:off x="9769908" y="2337269"/>
            <a:ext cx="1765335" cy="1524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t/>
            </a:r>
            <a:endParaRPr sz="700">
              <a:solidFill>
                <a:schemeClr val="dk1"/>
              </a:solidFill>
              <a:latin typeface="Arial"/>
              <a:ea typeface="Arial"/>
              <a:cs typeface="Arial"/>
              <a:sym typeface="Arial"/>
            </a:endParaRPr>
          </a:p>
          <a:p>
            <a:pPr indent="0" lvl="0" marL="0" marR="0" rtl="0" algn="ctr">
              <a:spcBef>
                <a:spcPts val="0"/>
              </a:spcBef>
              <a:spcAft>
                <a:spcPts val="0"/>
              </a:spcAft>
              <a:buNone/>
            </a:pPr>
            <a:r>
              <a:t/>
            </a:r>
            <a:endParaRPr sz="700">
              <a:solidFill>
                <a:schemeClr val="dk1"/>
              </a:solidFill>
              <a:latin typeface="Arial"/>
              <a:ea typeface="Arial"/>
              <a:cs typeface="Arial"/>
              <a:sym typeface="Arial"/>
            </a:endParaRPr>
          </a:p>
          <a:p>
            <a:pPr indent="0" lvl="0" marL="0" marR="0" rtl="0" algn="ctr">
              <a:spcBef>
                <a:spcPts val="0"/>
              </a:spcBef>
              <a:spcAft>
                <a:spcPts val="0"/>
              </a:spcAft>
              <a:buNone/>
            </a:pPr>
            <a:r>
              <a:t/>
            </a:r>
            <a:endParaRPr sz="700">
              <a:solidFill>
                <a:schemeClr val="dk1"/>
              </a:solidFill>
              <a:latin typeface="Arial"/>
              <a:ea typeface="Arial"/>
              <a:cs typeface="Arial"/>
              <a:sym typeface="Arial"/>
            </a:endParaRPr>
          </a:p>
          <a:p>
            <a:pPr indent="0" lvl="0" marL="0" marR="0" rtl="0" algn="ctr">
              <a:spcBef>
                <a:spcPts val="0"/>
              </a:spcBef>
              <a:spcAft>
                <a:spcPts val="0"/>
              </a:spcAft>
              <a:buNone/>
            </a:pPr>
            <a:r>
              <a:t/>
            </a:r>
            <a:endParaRPr sz="700">
              <a:solidFill>
                <a:schemeClr val="dk1"/>
              </a:solidFill>
              <a:latin typeface="Arial"/>
              <a:ea typeface="Arial"/>
              <a:cs typeface="Arial"/>
              <a:sym typeface="Arial"/>
            </a:endParaRPr>
          </a:p>
        </p:txBody>
      </p:sp>
      <p:sp>
        <p:nvSpPr>
          <p:cNvPr id="272" name="Google Shape;272;p9"/>
          <p:cNvSpPr/>
          <p:nvPr/>
        </p:nvSpPr>
        <p:spPr>
          <a:xfrm>
            <a:off x="10696702" y="3809791"/>
            <a:ext cx="412768" cy="412768"/>
          </a:xfrm>
          <a:prstGeom prst="ellipse">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Black"/>
                <a:ea typeface="Arial Black"/>
                <a:cs typeface="Arial Black"/>
                <a:sym typeface="Arial Black"/>
              </a:rPr>
              <a:t>6</a:t>
            </a:r>
            <a:endParaRPr/>
          </a:p>
        </p:txBody>
      </p:sp>
      <p:sp>
        <p:nvSpPr>
          <p:cNvPr id="273" name="Google Shape;273;p9"/>
          <p:cNvSpPr/>
          <p:nvPr/>
        </p:nvSpPr>
        <p:spPr>
          <a:xfrm>
            <a:off x="8238532" y="3004457"/>
            <a:ext cx="1714500" cy="666820"/>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9"/>
          <p:cNvSpPr txBox="1"/>
          <p:nvPr/>
        </p:nvSpPr>
        <p:spPr>
          <a:xfrm>
            <a:off x="5041900" y="3429000"/>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9"/>
          <p:cNvSpPr txBox="1"/>
          <p:nvPr/>
        </p:nvSpPr>
        <p:spPr>
          <a:xfrm>
            <a:off x="8119883" y="3085954"/>
            <a:ext cx="328930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An uncoupled logo reverts             to the 1940s identity</a:t>
            </a:r>
            <a:endParaRPr/>
          </a:p>
        </p:txBody>
      </p:sp>
      <p:sp>
        <p:nvSpPr>
          <p:cNvPr id="276" name="Google Shape;276;p9"/>
          <p:cNvSpPr/>
          <p:nvPr/>
        </p:nvSpPr>
        <p:spPr>
          <a:xfrm>
            <a:off x="8012624" y="1580827"/>
            <a:ext cx="3642101" cy="2107770"/>
          </a:xfrm>
          <a:prstGeom prst="roundRect">
            <a:avLst>
              <a:gd fmla="val 16667" name="adj"/>
            </a:avLst>
          </a:prstGeom>
          <a:noFill/>
          <a:ln cap="flat" cmpd="sng" w="28575">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77" name="Google Shape;277;p9"/>
          <p:cNvCxnSpPr/>
          <p:nvPr/>
        </p:nvCxnSpPr>
        <p:spPr>
          <a:xfrm flipH="1" rot="-5400000">
            <a:off x="5094590" y="4282555"/>
            <a:ext cx="257700" cy="136200"/>
          </a:xfrm>
          <a:prstGeom prst="bentConnector3">
            <a:avLst>
              <a:gd fmla="val 98412" name="adj1"/>
            </a:avLst>
          </a:prstGeom>
          <a:noFill/>
          <a:ln cap="flat" cmpd="sng" w="38100">
            <a:solidFill>
              <a:srgbClr val="003080"/>
            </a:solidFill>
            <a:prstDash val="solid"/>
            <a:miter lim="800000"/>
            <a:headEnd len="sm" w="sm" type="none"/>
            <a:tailEnd len="sm" w="sm" type="none"/>
          </a:ln>
        </p:spPr>
      </p:cxnSp>
      <p:cxnSp>
        <p:nvCxnSpPr>
          <p:cNvPr id="278" name="Google Shape;278;p9"/>
          <p:cNvCxnSpPr/>
          <p:nvPr/>
        </p:nvCxnSpPr>
        <p:spPr>
          <a:xfrm flipH="1" rot="-5400000">
            <a:off x="10693450" y="4438076"/>
            <a:ext cx="1066800" cy="635100"/>
          </a:xfrm>
          <a:prstGeom prst="bentConnector3">
            <a:avLst>
              <a:gd fmla="val 98810" name="adj1"/>
            </a:avLst>
          </a:prstGeom>
          <a:noFill/>
          <a:ln cap="flat" cmpd="sng" w="38100">
            <a:solidFill>
              <a:schemeClr val="dk1"/>
            </a:solidFill>
            <a:prstDash val="solid"/>
            <a:miter lim="800000"/>
            <a:headEnd len="sm" w="sm" type="none"/>
            <a:tailEnd len="sm" w="sm" type="none"/>
          </a:ln>
        </p:spPr>
      </p:cxnSp>
      <p:sp>
        <p:nvSpPr>
          <p:cNvPr id="279" name="Google Shape;279;p9"/>
          <p:cNvSpPr/>
          <p:nvPr/>
        </p:nvSpPr>
        <p:spPr>
          <a:xfrm>
            <a:off x="10648434" y="4873936"/>
            <a:ext cx="1117286" cy="239459"/>
          </a:xfrm>
          <a:prstGeom prst="rect">
            <a:avLst/>
          </a:prstGeom>
          <a:solidFill>
            <a:schemeClr val="lt1"/>
          </a:solidFill>
          <a:ln cap="flat" cmpd="sng" w="38100">
            <a:solidFill>
              <a:srgbClr val="D3104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0" name="Google Shape;280;p9"/>
          <p:cNvCxnSpPr>
            <a:stCxn id="260" idx="4"/>
            <a:endCxn id="258" idx="1"/>
          </p:cNvCxnSpPr>
          <p:nvPr/>
        </p:nvCxnSpPr>
        <p:spPr>
          <a:xfrm flipH="1" rot="-5400000">
            <a:off x="8422728" y="2816155"/>
            <a:ext cx="529500" cy="3340800"/>
          </a:xfrm>
          <a:prstGeom prst="bentConnector2">
            <a:avLst/>
          </a:prstGeom>
          <a:noFill/>
          <a:ln cap="flat" cmpd="sng" w="38100">
            <a:solidFill>
              <a:srgbClr val="CDCEE3"/>
            </a:solidFill>
            <a:prstDash val="solid"/>
            <a:miter lim="800000"/>
            <a:headEnd len="sm" w="sm" type="none"/>
            <a:tailEnd len="sm" w="sm" type="none"/>
          </a:ln>
        </p:spPr>
      </p:cxnSp>
      <p:sp>
        <p:nvSpPr>
          <p:cNvPr id="281" name="Google Shape;281;p9"/>
          <p:cNvSpPr/>
          <p:nvPr/>
        </p:nvSpPr>
        <p:spPr>
          <a:xfrm>
            <a:off x="6947978" y="4597400"/>
            <a:ext cx="3705077" cy="25313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2" name="Google Shape;282;p9"/>
          <p:cNvCxnSpPr>
            <a:stCxn id="259" idx="4"/>
            <a:endCxn id="279" idx="1"/>
          </p:cNvCxnSpPr>
          <p:nvPr/>
        </p:nvCxnSpPr>
        <p:spPr>
          <a:xfrm flipH="1" rot="-5400000">
            <a:off x="9424582" y="3769817"/>
            <a:ext cx="753000" cy="1694700"/>
          </a:xfrm>
          <a:prstGeom prst="bentConnector2">
            <a:avLst/>
          </a:prstGeom>
          <a:noFill/>
          <a:ln cap="flat" cmpd="sng" w="38100">
            <a:solidFill>
              <a:srgbClr val="D31044"/>
            </a:solidFill>
            <a:prstDash val="solid"/>
            <a:miter lim="800000"/>
            <a:headEnd len="sm" w="sm" type="none"/>
            <a:tailEnd len="sm" w="sm" type="none"/>
          </a:ln>
        </p:spPr>
      </p:cxnSp>
      <p:sp>
        <p:nvSpPr>
          <p:cNvPr id="283" name="Google Shape;283;p9"/>
          <p:cNvSpPr/>
          <p:nvPr/>
        </p:nvSpPr>
        <p:spPr>
          <a:xfrm>
            <a:off x="2932772" y="4405701"/>
            <a:ext cx="7733249" cy="194280"/>
          </a:xfrm>
          <a:prstGeom prst="rect">
            <a:avLst/>
          </a:prstGeom>
          <a:solidFill>
            <a:srgbClr val="00308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9"/>
          <p:cNvSpPr/>
          <p:nvPr/>
        </p:nvSpPr>
        <p:spPr>
          <a:xfrm>
            <a:off x="6671527" y="3754579"/>
            <a:ext cx="651164" cy="6511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9"/>
          <p:cNvSpPr/>
          <p:nvPr/>
        </p:nvSpPr>
        <p:spPr>
          <a:xfrm>
            <a:off x="2899845" y="3795779"/>
            <a:ext cx="412768" cy="412768"/>
          </a:xfrm>
          <a:prstGeom prst="ellipse">
            <a:avLst/>
          </a:prstGeom>
          <a:solidFill>
            <a:srgbClr val="A616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Black"/>
                <a:ea typeface="Arial Black"/>
                <a:cs typeface="Arial Black"/>
                <a:sym typeface="Arial Black"/>
              </a:rPr>
              <a:t>2</a:t>
            </a:r>
            <a:endParaRPr/>
          </a:p>
        </p:txBody>
      </p:sp>
      <p:sp>
        <p:nvSpPr>
          <p:cNvPr id="286" name="Google Shape;286;p9"/>
          <p:cNvSpPr/>
          <p:nvPr/>
        </p:nvSpPr>
        <p:spPr>
          <a:xfrm>
            <a:off x="2834830" y="3691724"/>
            <a:ext cx="666032" cy="667638"/>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9"/>
          <p:cNvSpPr/>
          <p:nvPr/>
        </p:nvSpPr>
        <p:spPr>
          <a:xfrm>
            <a:off x="4395730" y="1674564"/>
            <a:ext cx="1608463" cy="2732183"/>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9"/>
          <p:cNvSpPr txBox="1"/>
          <p:nvPr>
            <p:ph idx="11" type="ftr"/>
          </p:nvPr>
        </p:nvSpPr>
        <p:spPr>
          <a:xfrm>
            <a:off x="838199" y="6535503"/>
            <a:ext cx="10507860" cy="18486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en-US" sz="1200">
                <a:solidFill>
                  <a:srgbClr val="AEABAB"/>
                </a:solidFill>
                <a:latin typeface="Arial"/>
                <a:ea typeface="Arial"/>
                <a:cs typeface="Arial"/>
                <a:sym typeface="Arial"/>
              </a:rPr>
              <a:t>Volunteers serving America’s communities, saving lives, and shaping futures.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2020-01-13T17:43:42Z</dcterms:created>
  <dc:creator>Randy S. Bolinger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0x0101002665A1A7D257BE4CA5E9148657A134CB</vt:lpwstr>
  </property>
</Properties>
</file>