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6858000" cx="12192000"/>
  <p:notesSz cx="6858000" cy="9144000"/>
  <p:embeddedFontLst>
    <p:embeddedFont>
      <p:font typeface="Ubuntu"/>
      <p:regular r:id="rId52"/>
      <p:bold r:id="rId53"/>
      <p:italic r:id="rId54"/>
      <p:boldItalic r:id="rId55"/>
    </p:embeddedFont>
    <p:embeddedFont>
      <p:font typeface="Rajdhani SemiBold"/>
      <p:regular r:id="rId56"/>
      <p:bold r:id="rId57"/>
    </p:embeddedFont>
    <p:embeddedFont>
      <p:font typeface="Arial Black"/>
      <p:regular r:id="rId58"/>
    </p:embeddedFont>
    <p:embeddedFont>
      <p:font typeface="Rajdhani"/>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jQKRWFLm6G1VIBLPBk1obV1EBI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Rajdhani-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Ubuntu-bold.fntdata"/><Relationship Id="rId52" Type="http://schemas.openxmlformats.org/officeDocument/2006/relationships/font" Target="fonts/Ubuntu-regular.fntdata"/><Relationship Id="rId11" Type="http://schemas.openxmlformats.org/officeDocument/2006/relationships/slide" Target="slides/slide7.xml"/><Relationship Id="rId55" Type="http://schemas.openxmlformats.org/officeDocument/2006/relationships/font" Target="fonts/Ubuntu-boldItalic.fntdata"/><Relationship Id="rId10" Type="http://schemas.openxmlformats.org/officeDocument/2006/relationships/slide" Target="slides/slide6.xml"/><Relationship Id="rId54" Type="http://schemas.openxmlformats.org/officeDocument/2006/relationships/font" Target="fonts/Ubuntu-italic.fntdata"/><Relationship Id="rId13" Type="http://schemas.openxmlformats.org/officeDocument/2006/relationships/slide" Target="slides/slide9.xml"/><Relationship Id="rId57" Type="http://schemas.openxmlformats.org/officeDocument/2006/relationships/font" Target="fonts/RajdhaniSemiBold-bold.fntdata"/><Relationship Id="rId12" Type="http://schemas.openxmlformats.org/officeDocument/2006/relationships/slide" Target="slides/slide8.xml"/><Relationship Id="rId56" Type="http://schemas.openxmlformats.org/officeDocument/2006/relationships/font" Target="fonts/RajdhaniSemiBold-regular.fntdata"/><Relationship Id="rId15" Type="http://schemas.openxmlformats.org/officeDocument/2006/relationships/slide" Target="slides/slide11.xml"/><Relationship Id="rId59" Type="http://schemas.openxmlformats.org/officeDocument/2006/relationships/font" Target="fonts/Rajdhani-regular.fntdata"/><Relationship Id="rId14" Type="http://schemas.openxmlformats.org/officeDocument/2006/relationships/slide" Target="slides/slide10.xml"/><Relationship Id="rId58" Type="http://schemas.openxmlformats.org/officeDocument/2006/relationships/font" Target="fonts/ArialBlack-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457200" rtl="0" algn="l">
              <a:lnSpc>
                <a:spcPct val="115000"/>
              </a:lnSpc>
              <a:spcBef>
                <a:spcPts val="0"/>
              </a:spcBef>
              <a:spcAft>
                <a:spcPts val="0"/>
              </a:spcAft>
              <a:buClr>
                <a:schemeClr val="dk1"/>
              </a:buClr>
              <a:buSzPts val="1600"/>
              <a:buFont typeface="Arial"/>
              <a:buChar char="-"/>
            </a:pPr>
            <a:r>
              <a:rPr lang="en-US" sz="1200">
                <a:latin typeface="Arial"/>
                <a:ea typeface="Arial"/>
                <a:cs typeface="Arial"/>
                <a:sym typeface="Arial"/>
              </a:rPr>
              <a:t>Marketing is a much larger scope than public affairs alone.</a:t>
            </a:r>
            <a:endParaRPr/>
          </a:p>
          <a:p>
            <a:pPr indent="-330200" lvl="0" marL="457200" rtl="0" algn="l">
              <a:lnSpc>
                <a:spcPct val="115000"/>
              </a:lnSpc>
              <a:spcBef>
                <a:spcPts val="0"/>
              </a:spcBef>
              <a:spcAft>
                <a:spcPts val="0"/>
              </a:spcAft>
              <a:buClr>
                <a:schemeClr val="dk1"/>
              </a:buClr>
              <a:buSzPts val="1600"/>
              <a:buFont typeface="Arial"/>
              <a:buChar char="-"/>
            </a:pPr>
            <a:r>
              <a:rPr lang="en-US" sz="1200">
                <a:latin typeface="Arial"/>
                <a:ea typeface="Arial"/>
                <a:cs typeface="Arial"/>
                <a:sym typeface="Arial"/>
              </a:rPr>
              <a:t>Public Affairs, or Public Relations as we will call it going forward, is one very narrow marketing channel largely for reputation management. By itself though, it is not a growth strategy.</a:t>
            </a:r>
            <a:endParaRPr/>
          </a:p>
          <a:p>
            <a:pPr indent="-330200" lvl="0" marL="457200" rtl="0" algn="l">
              <a:lnSpc>
                <a:spcPct val="115000"/>
              </a:lnSpc>
              <a:spcBef>
                <a:spcPts val="0"/>
              </a:spcBef>
              <a:spcAft>
                <a:spcPts val="0"/>
              </a:spcAft>
              <a:buClr>
                <a:schemeClr val="dk1"/>
              </a:buClr>
              <a:buSzPts val="1600"/>
              <a:buFont typeface="Arial"/>
              <a:buChar char="-"/>
            </a:pPr>
            <a:r>
              <a:rPr lang="en-US" sz="1200">
                <a:latin typeface="Arial"/>
                <a:ea typeface="Arial"/>
                <a:cs typeface="Arial"/>
                <a:sym typeface="Arial"/>
              </a:rPr>
              <a:t>Marketing however, is a multi-discipline endeavor based on psychology, creativity, culture, emotion, and so much more – Public Relations is one aspect of a multi-facet approach to marketing and communications.</a:t>
            </a:r>
            <a:endParaRPr/>
          </a:p>
          <a:p>
            <a:pPr indent="0" lvl="0" marL="457200" rtl="0" algn="l">
              <a:lnSpc>
                <a:spcPct val="100000"/>
              </a:lnSpc>
              <a:spcBef>
                <a:spcPts val="0"/>
              </a:spcBef>
              <a:spcAft>
                <a:spcPts val="0"/>
              </a:spcAft>
              <a:buClr>
                <a:schemeClr val="dk1"/>
              </a:buClr>
              <a:buSzPts val="1400"/>
              <a:buFont typeface="Calibri"/>
              <a:buNone/>
            </a:pPr>
            <a:r>
              <a:t/>
            </a:r>
            <a:endParaRPr sz="1200">
              <a:latin typeface="Arial"/>
              <a:ea typeface="Arial"/>
              <a:cs typeface="Arial"/>
              <a:sym typeface="Arial"/>
            </a:endParaRPr>
          </a:p>
          <a:p>
            <a:pPr indent="0" lvl="0" marL="0" rtl="0" algn="l">
              <a:spcBef>
                <a:spcPts val="0"/>
              </a:spcBef>
              <a:spcAft>
                <a:spcPts val="0"/>
              </a:spcAft>
              <a:buNone/>
            </a:pPr>
            <a:r>
              <a:t/>
            </a:r>
            <a:endParaRPr/>
          </a:p>
        </p:txBody>
      </p:sp>
      <p:sp>
        <p:nvSpPr>
          <p:cNvPr id="258" name="Google Shape;25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To look ahead we also have to look back so as not to repeat history.</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Under the current Public Affairs duty assignment, data pulled in Jan of this year, shows we have a total of 1800 PAOs.</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Of those 1800 PAOs there are 551 with a rating. </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A staggering 69% of PAOs are simply in a position with no rating.</a:t>
            </a:r>
            <a:endParaRPr sz="1400">
              <a:latin typeface="Arial"/>
              <a:ea typeface="Arial"/>
              <a:cs typeface="Arial"/>
              <a:sym typeface="Arial"/>
            </a:endParaRPr>
          </a:p>
        </p:txBody>
      </p:sp>
      <p:sp>
        <p:nvSpPr>
          <p:cNvPr id="267" name="Google Shape;2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Clr>
                <a:schemeClr val="dk1"/>
              </a:buClr>
              <a:buSzPts val="1400"/>
              <a:buFont typeface="Arial"/>
              <a:buChar char="-"/>
            </a:pPr>
            <a:r>
              <a:rPr lang="en-US" sz="1400">
                <a:latin typeface="Arial"/>
                <a:ea typeface="Arial"/>
                <a:cs typeface="Arial"/>
                <a:sym typeface="Arial"/>
              </a:rPr>
              <a:t>More alarming, the 551 PAOs that have a specialty track rating cover just 350 units across the country, out of 1410.</a:t>
            </a:r>
            <a:endParaRPr sz="1400">
              <a:latin typeface="Arial"/>
              <a:ea typeface="Arial"/>
              <a:cs typeface="Arial"/>
              <a:sym typeface="Arial"/>
            </a:endParaRPr>
          </a:p>
        </p:txBody>
      </p:sp>
      <p:sp>
        <p:nvSpPr>
          <p:cNvPr id="279" name="Google Shape;2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Clr>
                <a:schemeClr val="dk1"/>
              </a:buClr>
              <a:buSzPts val="1400"/>
              <a:buFont typeface="Arial"/>
              <a:buChar char="-"/>
            </a:pPr>
            <a:r>
              <a:rPr lang="en-US" sz="1400">
                <a:latin typeface="Arial"/>
                <a:ea typeface="Arial"/>
                <a:cs typeface="Arial"/>
                <a:sym typeface="Arial"/>
              </a:rPr>
              <a:t>The negative impact of the lack of qualified PAO coverage can been seen across the board in all regions.</a:t>
            </a:r>
            <a:endParaRPr sz="1400">
              <a:latin typeface="Arial"/>
              <a:ea typeface="Arial"/>
              <a:cs typeface="Arial"/>
              <a:sym typeface="Arial"/>
            </a:endParaRPr>
          </a:p>
        </p:txBody>
      </p:sp>
      <p:sp>
        <p:nvSpPr>
          <p:cNvPr id="291" name="Google Shape;29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chemeClr val="dk1"/>
              </a:buClr>
              <a:buSzPts val="1400"/>
              <a:buFont typeface="Arial"/>
              <a:buNone/>
            </a:pPr>
            <a:r>
              <a:rPr lang="en-US" sz="1400">
                <a:latin typeface="Arial"/>
                <a:ea typeface="Arial"/>
                <a:cs typeface="Arial"/>
                <a:sym typeface="Arial"/>
              </a:rPr>
              <a:t>Leaving 75% of units without a properly qualified PAO or no PAO at all. This is staggering.</a:t>
            </a:r>
            <a:endParaRPr sz="1400">
              <a:latin typeface="Arial"/>
              <a:ea typeface="Arial"/>
              <a:cs typeface="Arial"/>
              <a:sym typeface="Arial"/>
            </a:endParaRPr>
          </a:p>
        </p:txBody>
      </p:sp>
      <p:sp>
        <p:nvSpPr>
          <p:cNvPr id="300" name="Google Shape;30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In part it is why we have earned the moniker, “The Best Kept Secret.”</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Rather than over 1400 individual stories being told, and that’s not even including groups, regions, NCSAs, other directorates.</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We need a singular marketing focus on Civil Air Patrol’s story.</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How do we get there?</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I’m glad you asked.</a:t>
            </a:r>
            <a:endParaRPr sz="1400">
              <a:latin typeface="Arial"/>
              <a:ea typeface="Arial"/>
              <a:cs typeface="Arial"/>
              <a:sym typeface="Arial"/>
            </a:endParaRPr>
          </a:p>
        </p:txBody>
      </p:sp>
      <p:sp>
        <p:nvSpPr>
          <p:cNvPr id="310" name="Google Shape;31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Arial"/>
              <a:buChar char="-"/>
            </a:pPr>
            <a:r>
              <a:rPr lang="en-US" sz="1400">
                <a:latin typeface="Arial"/>
                <a:ea typeface="Arial"/>
                <a:cs typeface="Arial"/>
                <a:sym typeface="Arial"/>
              </a:rPr>
              <a:t>First we work to eliminate the best kept secret mantra by training up a new field-level marketing team. </a:t>
            </a:r>
            <a:endParaRPr sz="1400">
              <a:latin typeface="Arial"/>
              <a:ea typeface="Arial"/>
              <a:cs typeface="Arial"/>
              <a:sym typeface="Arial"/>
            </a:endParaRPr>
          </a:p>
        </p:txBody>
      </p:sp>
      <p:sp>
        <p:nvSpPr>
          <p:cNvPr id="321" name="Google Shape;32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The national MAC team encompasses both paid staff and volunteer members whose purpose is to connect with internal and external audiences to show CAP’s national value, manage the brand, and strengthen relations with key audiences and customers to enable the organization to grow.</a:t>
            </a:r>
            <a:endParaRPr/>
          </a:p>
          <a:p>
            <a:pPr indent="0" lvl="0" marL="0" rtl="0" algn="l">
              <a:spcBef>
                <a:spcPts val="0"/>
              </a:spcBef>
              <a:spcAft>
                <a:spcPts val="0"/>
              </a:spcAft>
              <a:buNone/>
            </a:pPr>
            <a:r>
              <a:t/>
            </a:r>
            <a:endParaRPr/>
          </a:p>
        </p:txBody>
      </p:sp>
      <p:sp>
        <p:nvSpPr>
          <p:cNvPr id="342" name="Google Shape;34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457200" rtl="0" algn="l">
              <a:lnSpc>
                <a:spcPct val="115000"/>
              </a:lnSpc>
              <a:spcBef>
                <a:spcPts val="0"/>
              </a:spcBef>
              <a:spcAft>
                <a:spcPts val="0"/>
              </a:spcAft>
              <a:buClr>
                <a:schemeClr val="dk1"/>
              </a:buClr>
              <a:buSzPts val="1600"/>
              <a:buFont typeface="Arial"/>
              <a:buChar char="-"/>
            </a:pPr>
            <a:r>
              <a:rPr lang="en-US" sz="1200">
                <a:latin typeface="Arial"/>
                <a:ea typeface="Arial"/>
                <a:cs typeface="Arial"/>
                <a:sym typeface="Arial"/>
              </a:rPr>
              <a:t>With a new focus on marketing and the future of the organization, national headquarters recognized it not only needed a new team, but a whole new direction.</a:t>
            </a:r>
            <a:endParaRPr/>
          </a:p>
          <a:p>
            <a:pPr indent="-330200" lvl="0" marL="457200" rtl="0" algn="l">
              <a:lnSpc>
                <a:spcPct val="115000"/>
              </a:lnSpc>
              <a:spcBef>
                <a:spcPts val="0"/>
              </a:spcBef>
              <a:spcAft>
                <a:spcPts val="0"/>
              </a:spcAft>
              <a:buClr>
                <a:schemeClr val="dk1"/>
              </a:buClr>
              <a:buSzPts val="1600"/>
              <a:buFont typeface="Arial"/>
              <a:buChar char="-"/>
            </a:pPr>
            <a:r>
              <a:rPr lang="en-US" sz="1200">
                <a:latin typeface="Arial"/>
                <a:ea typeface="Arial"/>
                <a:cs typeface="Arial"/>
                <a:sym typeface="Arial"/>
              </a:rPr>
              <a:t>That team’s origins began with hiring two visionaries with proven track records across multiple industries to lead the new directorate. </a:t>
            </a:r>
            <a:endParaRPr/>
          </a:p>
          <a:p>
            <a:pPr indent="0" lvl="0" marL="0" rtl="0" algn="l">
              <a:spcBef>
                <a:spcPts val="0"/>
              </a:spcBef>
              <a:spcAft>
                <a:spcPts val="0"/>
              </a:spcAft>
              <a:buNone/>
            </a:pPr>
            <a:r>
              <a:t/>
            </a:r>
            <a:endParaRPr/>
          </a:p>
        </p:txBody>
      </p:sp>
      <p:sp>
        <p:nvSpPr>
          <p:cNvPr id="109" name="Google Shape;10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Arial"/>
              <a:buChar char="-"/>
            </a:pPr>
            <a:r>
              <a:rPr lang="en-US" sz="1200">
                <a:latin typeface="Arial"/>
                <a:ea typeface="Arial"/>
                <a:cs typeface="Arial"/>
                <a:sym typeface="Arial"/>
              </a:rPr>
              <a:t>With a new directorate and a team beginning to form, the national Strategic Plan pointed us to the future with a resonating theme, “a consistent brand voice.”</a:t>
            </a:r>
            <a:endParaRPr/>
          </a:p>
          <a:p>
            <a:pPr indent="-317500" lvl="0" marL="457200" rtl="0" algn="l">
              <a:lnSpc>
                <a:spcPct val="115000"/>
              </a:lnSpc>
              <a:spcBef>
                <a:spcPts val="0"/>
              </a:spcBef>
              <a:spcAft>
                <a:spcPts val="0"/>
              </a:spcAft>
              <a:buClr>
                <a:schemeClr val="dk1"/>
              </a:buClr>
              <a:buSzPts val="1400"/>
              <a:buFont typeface="Arial"/>
              <a:buChar char="-"/>
            </a:pPr>
            <a:r>
              <a:rPr lang="en-US" sz="1200">
                <a:latin typeface="Arial"/>
                <a:ea typeface="Arial"/>
                <a:cs typeface="Arial"/>
                <a:sym typeface="Arial"/>
              </a:rPr>
              <a:t>But we needed the team first to make this happen.</a:t>
            </a:r>
            <a:endParaRPr/>
          </a:p>
          <a:p>
            <a:pPr indent="0" lvl="0" marL="0" rtl="0" algn="l">
              <a:spcBef>
                <a:spcPts val="0"/>
              </a:spcBef>
              <a:spcAft>
                <a:spcPts val="0"/>
              </a:spcAft>
              <a:buNone/>
            </a:pPr>
            <a:r>
              <a:t/>
            </a:r>
            <a:endParaRPr/>
          </a:p>
        </p:txBody>
      </p:sp>
      <p:sp>
        <p:nvSpPr>
          <p:cNvPr id="119" name="Google Shape;11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49"/>
          <p:cNvSpPr/>
          <p:nvPr/>
        </p:nvSpPr>
        <p:spPr>
          <a:xfrm>
            <a:off x="0" y="6656150"/>
            <a:ext cx="9231550" cy="201850"/>
          </a:xfrm>
          <a:prstGeom prst="rtTriangle">
            <a:avLst/>
          </a:prstGeom>
          <a:gradFill>
            <a:gsLst>
              <a:gs pos="0">
                <a:srgbClr val="7E0000"/>
              </a:gs>
              <a:gs pos="50000">
                <a:srgbClr val="B60000"/>
              </a:gs>
              <a:gs pos="100000">
                <a:srgbClr val="DB00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 name="Google Shape;17;p49"/>
          <p:cNvSpPr/>
          <p:nvPr/>
        </p:nvSpPr>
        <p:spPr>
          <a:xfrm rot="-5397819">
            <a:off x="994997" y="5358766"/>
            <a:ext cx="511617" cy="2501287"/>
          </a:xfrm>
          <a:prstGeom prst="diagStripe">
            <a:avLst>
              <a:gd fmla="val 81854" name="adj"/>
            </a:avLst>
          </a:prstGeom>
          <a:gradFill>
            <a:gsLst>
              <a:gs pos="0">
                <a:srgbClr val="858585"/>
              </a:gs>
              <a:gs pos="50000">
                <a:srgbClr val="C1BFBF"/>
              </a:gs>
              <a:gs pos="100000">
                <a:srgbClr val="E7E5E5"/>
              </a:gs>
            </a:gsLst>
            <a:lin ang="54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 name="Google Shape;18;p49"/>
          <p:cNvSpPr/>
          <p:nvPr/>
        </p:nvSpPr>
        <p:spPr>
          <a:xfrm>
            <a:off x="2" y="6421511"/>
            <a:ext cx="2501449" cy="445025"/>
          </a:xfrm>
          <a:prstGeom prst="rtTriangle">
            <a:avLst/>
          </a:prstGeom>
          <a:gradFill>
            <a:gsLst>
              <a:gs pos="0">
                <a:srgbClr val="0F026F"/>
              </a:gs>
              <a:gs pos="50000">
                <a:srgbClr val="1704A1"/>
              </a:gs>
              <a:gs pos="100000">
                <a:srgbClr val="1C06C1"/>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 name="Google Shape;19;p49"/>
          <p:cNvSpPr txBox="1"/>
          <p:nvPr>
            <p:ph type="title"/>
          </p:nvPr>
        </p:nvSpPr>
        <p:spPr>
          <a:xfrm>
            <a:off x="2993456" y="2349542"/>
            <a:ext cx="7931825" cy="218464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9"/>
          <p:cNvSpPr/>
          <p:nvPr/>
        </p:nvSpPr>
        <p:spPr>
          <a:xfrm>
            <a:off x="88490" y="98323"/>
            <a:ext cx="1504336" cy="14453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1" name="Google Shape;21;p49"/>
          <p:cNvPicPr preferRelativeResize="0"/>
          <p:nvPr/>
        </p:nvPicPr>
        <p:blipFill rotWithShape="1">
          <a:blip r:embed="rId2">
            <a:alphaModFix/>
          </a:blip>
          <a:srcRect b="0" l="0" r="0" t="0"/>
          <a:stretch/>
        </p:blipFill>
        <p:spPr>
          <a:xfrm>
            <a:off x="572194" y="2319251"/>
            <a:ext cx="2211186" cy="22111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sp>
        <p:nvSpPr>
          <p:cNvPr id="23" name="Google Shape;2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1" i="0" sz="1600" u="none" cap="none" strike="noStrike">
                <a:solidFill>
                  <a:srgbClr val="BDBDBD"/>
                </a:solidFill>
                <a:latin typeface="Arial Black"/>
                <a:ea typeface="Arial Black"/>
                <a:cs typeface="Arial Black"/>
                <a:sym typeface="Arial Black"/>
              </a:defRPr>
            </a:lvl1pPr>
            <a:lvl2pPr indent="0" lvl="1" marL="0" algn="r">
              <a:spcBef>
                <a:spcPts val="0"/>
              </a:spcBef>
              <a:buNone/>
              <a:defRPr b="1" i="0" sz="1600" u="none" cap="none" strike="noStrike">
                <a:solidFill>
                  <a:srgbClr val="BDBDBD"/>
                </a:solidFill>
                <a:latin typeface="Arial Black"/>
                <a:ea typeface="Arial Black"/>
                <a:cs typeface="Arial Black"/>
                <a:sym typeface="Arial Black"/>
              </a:defRPr>
            </a:lvl2pPr>
            <a:lvl3pPr indent="0" lvl="2" marL="0" algn="r">
              <a:spcBef>
                <a:spcPts val="0"/>
              </a:spcBef>
              <a:buNone/>
              <a:defRPr b="1" i="0" sz="1600" u="none" cap="none" strike="noStrike">
                <a:solidFill>
                  <a:srgbClr val="BDBDBD"/>
                </a:solidFill>
                <a:latin typeface="Arial Black"/>
                <a:ea typeface="Arial Black"/>
                <a:cs typeface="Arial Black"/>
                <a:sym typeface="Arial Black"/>
              </a:defRPr>
            </a:lvl3pPr>
            <a:lvl4pPr indent="0" lvl="3" marL="0" algn="r">
              <a:spcBef>
                <a:spcPts val="0"/>
              </a:spcBef>
              <a:buNone/>
              <a:defRPr b="1" i="0" sz="1600" u="none" cap="none" strike="noStrike">
                <a:solidFill>
                  <a:srgbClr val="BDBDBD"/>
                </a:solidFill>
                <a:latin typeface="Arial Black"/>
                <a:ea typeface="Arial Black"/>
                <a:cs typeface="Arial Black"/>
                <a:sym typeface="Arial Black"/>
              </a:defRPr>
            </a:lvl4pPr>
            <a:lvl5pPr indent="0" lvl="4" marL="0" algn="r">
              <a:spcBef>
                <a:spcPts val="0"/>
              </a:spcBef>
              <a:buNone/>
              <a:defRPr b="1" i="0" sz="1600" u="none" cap="none" strike="noStrike">
                <a:solidFill>
                  <a:srgbClr val="BDBDBD"/>
                </a:solidFill>
                <a:latin typeface="Arial Black"/>
                <a:ea typeface="Arial Black"/>
                <a:cs typeface="Arial Black"/>
                <a:sym typeface="Arial Black"/>
              </a:defRPr>
            </a:lvl5pPr>
            <a:lvl6pPr indent="0" lvl="5" marL="0" algn="r">
              <a:spcBef>
                <a:spcPts val="0"/>
              </a:spcBef>
              <a:buNone/>
              <a:defRPr b="1" i="0" sz="1600" u="none" cap="none" strike="noStrike">
                <a:solidFill>
                  <a:srgbClr val="BDBDBD"/>
                </a:solidFill>
                <a:latin typeface="Arial Black"/>
                <a:ea typeface="Arial Black"/>
                <a:cs typeface="Arial Black"/>
                <a:sym typeface="Arial Black"/>
              </a:defRPr>
            </a:lvl6pPr>
            <a:lvl7pPr indent="0" lvl="6" marL="0" algn="r">
              <a:spcBef>
                <a:spcPts val="0"/>
              </a:spcBef>
              <a:buNone/>
              <a:defRPr b="1" i="0" sz="1600" u="none" cap="none" strike="noStrike">
                <a:solidFill>
                  <a:srgbClr val="BDBDBD"/>
                </a:solidFill>
                <a:latin typeface="Arial Black"/>
                <a:ea typeface="Arial Black"/>
                <a:cs typeface="Arial Black"/>
                <a:sym typeface="Arial Black"/>
              </a:defRPr>
            </a:lvl7pPr>
            <a:lvl8pPr indent="0" lvl="7" marL="0" algn="r">
              <a:spcBef>
                <a:spcPts val="0"/>
              </a:spcBef>
              <a:buNone/>
              <a:defRPr b="1" i="0" sz="1600" u="none" cap="none" strike="noStrike">
                <a:solidFill>
                  <a:srgbClr val="BDBDBD"/>
                </a:solidFill>
                <a:latin typeface="Arial Black"/>
                <a:ea typeface="Arial Black"/>
                <a:cs typeface="Arial Black"/>
                <a:sym typeface="Arial Black"/>
              </a:defRPr>
            </a:lvl8pPr>
            <a:lvl9pPr indent="0" lvl="8" marL="0" algn="r">
              <a:spcBef>
                <a:spcPts val="0"/>
              </a:spcBef>
              <a:buNone/>
              <a:defRPr b="1" i="0" sz="1600" u="none" cap="none" strike="noStrike">
                <a:solidFill>
                  <a:srgbClr val="BDBDBD"/>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50"/>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51"/>
          <p:cNvSpPr txBox="1"/>
          <p:nvPr>
            <p:ph type="title"/>
          </p:nvPr>
        </p:nvSpPr>
        <p:spPr>
          <a:xfrm>
            <a:off x="1602556" y="149242"/>
            <a:ext cx="9751243"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5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52"/>
          <p:cNvSpPr txBox="1"/>
          <p:nvPr>
            <p:ph type="title"/>
          </p:nvPr>
        </p:nvSpPr>
        <p:spPr>
          <a:xfrm>
            <a:off x="1611984" y="136525"/>
            <a:ext cx="9818016"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5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 name="Shape 37"/>
        <p:cNvGrpSpPr/>
        <p:nvPr/>
      </p:nvGrpSpPr>
      <p:grpSpPr>
        <a:xfrm>
          <a:off x="0" y="0"/>
          <a:ext cx="0" cy="0"/>
          <a:chOff x="0" y="0"/>
          <a:chExt cx="0" cy="0"/>
        </a:xfrm>
      </p:grpSpPr>
      <p:sp>
        <p:nvSpPr>
          <p:cNvPr id="38" name="Google Shape;38;p53"/>
          <p:cNvSpPr txBox="1"/>
          <p:nvPr>
            <p:ph type="title"/>
          </p:nvPr>
        </p:nvSpPr>
        <p:spPr>
          <a:xfrm>
            <a:off x="1621410" y="188913"/>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5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5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5" name="Shape 45"/>
        <p:cNvGrpSpPr/>
        <p:nvPr/>
      </p:nvGrpSpPr>
      <p:grpSpPr>
        <a:xfrm>
          <a:off x="0" y="0"/>
          <a:ext cx="0" cy="0"/>
          <a:chOff x="0" y="0"/>
          <a:chExt cx="0" cy="0"/>
        </a:xfrm>
      </p:grpSpPr>
      <p:sp>
        <p:nvSpPr>
          <p:cNvPr id="46" name="Google Shape;46;p54"/>
          <p:cNvSpPr txBox="1"/>
          <p:nvPr>
            <p:ph idx="1" type="body"/>
          </p:nvPr>
        </p:nvSpPr>
        <p:spPr>
          <a:xfrm>
            <a:off x="5183188" y="2057400"/>
            <a:ext cx="6172200" cy="380365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5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5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9" name="Google Shape;49;p54"/>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5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51" name="Shape 51"/>
        <p:cNvGrpSpPr/>
        <p:nvPr/>
      </p:nvGrpSpPr>
      <p:grpSpPr>
        <a:xfrm>
          <a:off x="0" y="0"/>
          <a:ext cx="0" cy="0"/>
          <a:chOff x="0" y="0"/>
          <a:chExt cx="0" cy="0"/>
        </a:xfrm>
      </p:grpSpPr>
      <p:sp>
        <p:nvSpPr>
          <p:cNvPr id="52" name="Google Shape;52;p55"/>
          <p:cNvSpPr/>
          <p:nvPr>
            <p:ph idx="2" type="pic"/>
          </p:nvPr>
        </p:nvSpPr>
        <p:spPr>
          <a:xfrm>
            <a:off x="5183188" y="2057400"/>
            <a:ext cx="6172200" cy="3803650"/>
          </a:xfrm>
          <a:prstGeom prst="rect">
            <a:avLst/>
          </a:prstGeom>
          <a:noFill/>
          <a:ln>
            <a:noFill/>
          </a:ln>
        </p:spPr>
      </p:sp>
      <p:sp>
        <p:nvSpPr>
          <p:cNvPr id="53" name="Google Shape;53;p5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4" name="Google Shape;54;p5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55"/>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1" i="0" sz="1600" u="none" cap="none" strike="noStrike">
                <a:solidFill>
                  <a:srgbClr val="BDBDBD"/>
                </a:solidFill>
                <a:latin typeface="Arial Black"/>
                <a:ea typeface="Arial Black"/>
                <a:cs typeface="Arial Black"/>
                <a:sym typeface="Arial Black"/>
              </a:defRPr>
            </a:lvl1pPr>
            <a:lvl2pPr indent="0" lvl="1" marL="0" marR="0" rtl="0" algn="r">
              <a:spcBef>
                <a:spcPts val="0"/>
              </a:spcBef>
              <a:buNone/>
              <a:defRPr b="1" i="0" sz="1600" u="none" cap="none" strike="noStrike">
                <a:solidFill>
                  <a:srgbClr val="BDBDBD"/>
                </a:solidFill>
                <a:latin typeface="Arial Black"/>
                <a:ea typeface="Arial Black"/>
                <a:cs typeface="Arial Black"/>
                <a:sym typeface="Arial Black"/>
              </a:defRPr>
            </a:lvl2pPr>
            <a:lvl3pPr indent="0" lvl="2" marL="0" marR="0" rtl="0" algn="r">
              <a:spcBef>
                <a:spcPts val="0"/>
              </a:spcBef>
              <a:buNone/>
              <a:defRPr b="1" i="0" sz="1600" u="none" cap="none" strike="noStrike">
                <a:solidFill>
                  <a:srgbClr val="BDBDBD"/>
                </a:solidFill>
                <a:latin typeface="Arial Black"/>
                <a:ea typeface="Arial Black"/>
                <a:cs typeface="Arial Black"/>
                <a:sym typeface="Arial Black"/>
              </a:defRPr>
            </a:lvl3pPr>
            <a:lvl4pPr indent="0" lvl="3" marL="0" marR="0" rtl="0" algn="r">
              <a:spcBef>
                <a:spcPts val="0"/>
              </a:spcBef>
              <a:buNone/>
              <a:defRPr b="1" i="0" sz="1600" u="none" cap="none" strike="noStrike">
                <a:solidFill>
                  <a:srgbClr val="BDBDBD"/>
                </a:solidFill>
                <a:latin typeface="Arial Black"/>
                <a:ea typeface="Arial Black"/>
                <a:cs typeface="Arial Black"/>
                <a:sym typeface="Arial Black"/>
              </a:defRPr>
            </a:lvl4pPr>
            <a:lvl5pPr indent="0" lvl="4" marL="0" marR="0" rtl="0" algn="r">
              <a:spcBef>
                <a:spcPts val="0"/>
              </a:spcBef>
              <a:buNone/>
              <a:defRPr b="1" i="0" sz="1600" u="none" cap="none" strike="noStrike">
                <a:solidFill>
                  <a:srgbClr val="BDBDBD"/>
                </a:solidFill>
                <a:latin typeface="Arial Black"/>
                <a:ea typeface="Arial Black"/>
                <a:cs typeface="Arial Black"/>
                <a:sym typeface="Arial Black"/>
              </a:defRPr>
            </a:lvl5pPr>
            <a:lvl6pPr indent="0" lvl="5" marL="0" marR="0" rtl="0" algn="r">
              <a:spcBef>
                <a:spcPts val="0"/>
              </a:spcBef>
              <a:buNone/>
              <a:defRPr b="1" i="0" sz="1600" u="none" cap="none" strike="noStrike">
                <a:solidFill>
                  <a:srgbClr val="BDBDBD"/>
                </a:solidFill>
                <a:latin typeface="Arial Black"/>
                <a:ea typeface="Arial Black"/>
                <a:cs typeface="Arial Black"/>
                <a:sym typeface="Arial Black"/>
              </a:defRPr>
            </a:lvl6pPr>
            <a:lvl7pPr indent="0" lvl="6" marL="0" marR="0" rtl="0" algn="r">
              <a:spcBef>
                <a:spcPts val="0"/>
              </a:spcBef>
              <a:buNone/>
              <a:defRPr b="1" i="0" sz="1600" u="none" cap="none" strike="noStrike">
                <a:solidFill>
                  <a:srgbClr val="BDBDBD"/>
                </a:solidFill>
                <a:latin typeface="Arial Black"/>
                <a:ea typeface="Arial Black"/>
                <a:cs typeface="Arial Black"/>
                <a:sym typeface="Arial Black"/>
              </a:defRPr>
            </a:lvl7pPr>
            <a:lvl8pPr indent="0" lvl="7" marL="0" marR="0" rtl="0" algn="r">
              <a:spcBef>
                <a:spcPts val="0"/>
              </a:spcBef>
              <a:buNone/>
              <a:defRPr b="1" i="0" sz="1600" u="none" cap="none" strike="noStrike">
                <a:solidFill>
                  <a:srgbClr val="BDBDBD"/>
                </a:solidFill>
                <a:latin typeface="Arial Black"/>
                <a:ea typeface="Arial Black"/>
                <a:cs typeface="Arial Black"/>
                <a:sym typeface="Arial Black"/>
              </a:defRPr>
            </a:lvl8pPr>
            <a:lvl9pPr indent="0" lvl="8" marL="0" marR="0" rtl="0" algn="r">
              <a:spcBef>
                <a:spcPts val="0"/>
              </a:spcBef>
              <a:buNone/>
              <a:defRPr b="1" i="0" sz="1600" u="none" cap="none" strike="noStrike">
                <a:solidFill>
                  <a:srgbClr val="BDBDBD"/>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4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BDBDBD"/>
                </a:solidFill>
                <a:latin typeface="Rajdhani SemiBold"/>
                <a:ea typeface="Rajdhani SemiBold"/>
                <a:cs typeface="Rajdhani SemiBold"/>
                <a:sym typeface="Rajdhani SemiBold"/>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4" name="Google Shape;14;p48"/>
          <p:cNvPicPr preferRelativeResize="0"/>
          <p:nvPr/>
        </p:nvPicPr>
        <p:blipFill rotWithShape="1">
          <a:blip r:embed="rId1">
            <a:alphaModFix/>
          </a:blip>
          <a:srcRect b="0" l="0" r="0" t="0"/>
          <a:stretch/>
        </p:blipFill>
        <p:spPr>
          <a:xfrm>
            <a:off x="123307" y="141316"/>
            <a:ext cx="1372984" cy="13729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
          <p:cNvSpPr txBox="1"/>
          <p:nvPr>
            <p:ph idx="4294967295" type="sldNum"/>
          </p:nvPr>
        </p:nvSpPr>
        <p:spPr>
          <a:xfrm>
            <a:off x="11236325" y="6459538"/>
            <a:ext cx="955675" cy="322262"/>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2" name="Google Shape;62;p1"/>
          <p:cNvSpPr txBox="1"/>
          <p:nvPr>
            <p:ph type="title"/>
          </p:nvPr>
        </p:nvSpPr>
        <p:spPr>
          <a:xfrm>
            <a:off x="4182035" y="2756647"/>
            <a:ext cx="6111234" cy="134470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a:buNone/>
            </a:pPr>
            <a:r>
              <a:rPr b="1" lang="en-US">
                <a:latin typeface="Rajdhani"/>
                <a:ea typeface="Rajdhani"/>
                <a:cs typeface="Rajdhani"/>
                <a:sym typeface="Rajdhani"/>
              </a:rPr>
              <a:t>Navigating the Digital Landscape</a:t>
            </a:r>
            <a:endParaRPr/>
          </a:p>
        </p:txBody>
      </p:sp>
      <p:sp>
        <p:nvSpPr>
          <p:cNvPr id="63" name="Google Shape;63;p1"/>
          <p:cNvSpPr txBox="1"/>
          <p:nvPr/>
        </p:nvSpPr>
        <p:spPr>
          <a:xfrm>
            <a:off x="4003634" y="4101352"/>
            <a:ext cx="6468000" cy="1477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Rajdhani"/>
                <a:ea typeface="Rajdhani"/>
                <a:cs typeface="Rajdhani"/>
                <a:sym typeface="Rajdhani"/>
              </a:rPr>
              <a:t>Maintaining an online presence for Squadrons, Groups, and Wings</a:t>
            </a:r>
            <a:endParaRPr/>
          </a:p>
          <a:p>
            <a:pPr indent="0" lvl="0" marL="0" marR="0" rtl="0" algn="ctr">
              <a:spcBef>
                <a:spcPts val="0"/>
              </a:spcBef>
              <a:spcAft>
                <a:spcPts val="0"/>
              </a:spcAft>
              <a:buNone/>
            </a:pPr>
            <a:r>
              <a:t/>
            </a:r>
            <a:endParaRPr b="0" i="0" sz="18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None/>
            </a:pPr>
            <a:r>
              <a:rPr b="0" i="0" lang="en-US" sz="1800" u="none" cap="none" strike="noStrike">
                <a:solidFill>
                  <a:schemeClr val="dk1"/>
                </a:solidFill>
                <a:latin typeface="Rajdhani"/>
                <a:ea typeface="Rajdhani"/>
                <a:cs typeface="Rajdhani"/>
                <a:sym typeface="Rajdhani"/>
              </a:rPr>
              <a:t>Captain Roman Vitanza</a:t>
            </a:r>
            <a:endParaRPr/>
          </a:p>
          <a:p>
            <a:pPr indent="0" lvl="0" marL="0" marR="0" rtl="0" algn="ctr">
              <a:spcBef>
                <a:spcPts val="0"/>
              </a:spcBef>
              <a:spcAft>
                <a:spcPts val="0"/>
              </a:spcAft>
              <a:buNone/>
            </a:pPr>
            <a:r>
              <a:rPr lang="en-US" sz="1800">
                <a:solidFill>
                  <a:schemeClr val="dk1"/>
                </a:solidFill>
                <a:latin typeface="Rajdhani"/>
                <a:ea typeface="Rajdhani"/>
                <a:cs typeface="Rajdhani"/>
                <a:sym typeface="Rajdhani"/>
              </a:rPr>
              <a:t>CAP Brand Manager and Public Relations Specialist</a:t>
            </a:r>
            <a:endParaRPr/>
          </a:p>
          <a:p>
            <a:pPr indent="0" lvl="0" marL="0" marR="0" rtl="0" algn="ctr">
              <a:spcBef>
                <a:spcPts val="0"/>
              </a:spcBef>
              <a:spcAft>
                <a:spcPts val="0"/>
              </a:spcAft>
              <a:buNone/>
            </a:pPr>
            <a:r>
              <a:t/>
            </a:r>
            <a:endParaRPr b="0" i="0" sz="1800" u="none" cap="none" strike="noStrike">
              <a:solidFill>
                <a:schemeClr val="dk1"/>
              </a:solidFill>
              <a:latin typeface="Rajdhani"/>
              <a:ea typeface="Rajdhani"/>
              <a:cs typeface="Rajdhani"/>
              <a:sym typeface="Rajdhani"/>
            </a:endParaRPr>
          </a:p>
        </p:txBody>
      </p:sp>
      <p:pic>
        <p:nvPicPr>
          <p:cNvPr id="64" name="Google Shape;64;p1"/>
          <p:cNvPicPr preferRelativeResize="0"/>
          <p:nvPr/>
        </p:nvPicPr>
        <p:blipFill rotWithShape="1">
          <a:blip r:embed="rId3">
            <a:alphaModFix/>
          </a:blip>
          <a:srcRect b="0" l="0" r="0" t="0"/>
          <a:stretch/>
        </p:blipFill>
        <p:spPr>
          <a:xfrm>
            <a:off x="6275937" y="630508"/>
            <a:ext cx="1923427" cy="18656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p1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pic>
        <p:nvPicPr>
          <p:cNvPr id="144" name="Google Shape;144;p10"/>
          <p:cNvPicPr preferRelativeResize="0"/>
          <p:nvPr/>
        </p:nvPicPr>
        <p:blipFill rotWithShape="1">
          <a:blip r:embed="rId3">
            <a:alphaModFix/>
          </a:blip>
          <a:srcRect b="0" l="0" r="0" t="0"/>
          <a:stretch/>
        </p:blipFill>
        <p:spPr>
          <a:xfrm>
            <a:off x="4421254" y="1329257"/>
            <a:ext cx="5049764" cy="5069541"/>
          </a:xfrm>
          <a:prstGeom prst="rect">
            <a:avLst/>
          </a:prstGeom>
          <a:noFill/>
          <a:ln>
            <a:noFill/>
          </a:ln>
        </p:spPr>
      </p:pic>
      <p:sp>
        <p:nvSpPr>
          <p:cNvPr id="145" name="Google Shape;145;p10"/>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Google Yourself!</a:t>
            </a:r>
            <a:endParaRPr/>
          </a:p>
        </p:txBody>
      </p:sp>
      <p:pic>
        <p:nvPicPr>
          <p:cNvPr descr="A screenshot of a social media post&#10;&#10;Description automatically generated" id="146" name="Google Shape;146;p10"/>
          <p:cNvPicPr preferRelativeResize="0"/>
          <p:nvPr>
            <p:ph idx="1" type="body"/>
          </p:nvPr>
        </p:nvPicPr>
        <p:blipFill rotWithShape="1">
          <a:blip r:embed="rId4">
            <a:alphaModFix/>
          </a:blip>
          <a:srcRect b="0" l="0" r="0" t="0"/>
          <a:stretch/>
        </p:blipFill>
        <p:spPr>
          <a:xfrm>
            <a:off x="6487605" y="3581843"/>
            <a:ext cx="5270585" cy="2817106"/>
          </a:xfrm>
          <a:prstGeom prst="rect">
            <a:avLst/>
          </a:prstGeom>
          <a:noFill/>
          <a:ln>
            <a:noFill/>
          </a:ln>
        </p:spPr>
      </p:pic>
      <p:pic>
        <p:nvPicPr>
          <p:cNvPr descr="A screenshot of a cell phone&#10;&#10;Description automatically generated" id="147" name="Google Shape;147;p10"/>
          <p:cNvPicPr preferRelativeResize="0"/>
          <p:nvPr/>
        </p:nvPicPr>
        <p:blipFill rotWithShape="1">
          <a:blip r:embed="rId5">
            <a:alphaModFix/>
          </a:blip>
          <a:srcRect b="0" l="0" r="0" t="0"/>
          <a:stretch/>
        </p:blipFill>
        <p:spPr>
          <a:xfrm>
            <a:off x="1020373" y="2908327"/>
            <a:ext cx="3277139" cy="34904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3" name="Google Shape;153;p1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54" name="Google Shape;154;p11"/>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Google Alerts for Keywords</a:t>
            </a:r>
            <a:endParaRPr/>
          </a:p>
        </p:txBody>
      </p:sp>
      <p:pic>
        <p:nvPicPr>
          <p:cNvPr descr="A screenshot of a cell phone&#10;&#10;Description automatically generated" id="155" name="Google Shape;155;p11"/>
          <p:cNvPicPr preferRelativeResize="0"/>
          <p:nvPr>
            <p:ph idx="1" type="body"/>
          </p:nvPr>
        </p:nvPicPr>
        <p:blipFill rotWithShape="1">
          <a:blip r:embed="rId3">
            <a:alphaModFix/>
          </a:blip>
          <a:srcRect b="0" l="0" r="0" t="0"/>
          <a:stretch/>
        </p:blipFill>
        <p:spPr>
          <a:xfrm>
            <a:off x="1933617" y="1276579"/>
            <a:ext cx="8999049" cy="1744968"/>
          </a:xfrm>
          <a:prstGeom prst="rect">
            <a:avLst/>
          </a:prstGeom>
          <a:noFill/>
          <a:ln>
            <a:noFill/>
          </a:ln>
        </p:spPr>
      </p:pic>
      <p:pic>
        <p:nvPicPr>
          <p:cNvPr id="156" name="Google Shape;156;p11"/>
          <p:cNvPicPr preferRelativeResize="0"/>
          <p:nvPr/>
        </p:nvPicPr>
        <p:blipFill rotWithShape="1">
          <a:blip r:embed="rId4">
            <a:alphaModFix/>
          </a:blip>
          <a:srcRect b="0" l="0" r="0" t="0"/>
          <a:stretch/>
        </p:blipFill>
        <p:spPr>
          <a:xfrm>
            <a:off x="4777867" y="3285481"/>
            <a:ext cx="3419475" cy="29860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2" name="Google Shape;162;p1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63" name="Google Shape;163;p12"/>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Discovery</a:t>
            </a:r>
            <a:endParaRPr/>
          </a:p>
        </p:txBody>
      </p:sp>
      <p:sp>
        <p:nvSpPr>
          <p:cNvPr id="164" name="Google Shape;164;p12"/>
          <p:cNvSpPr txBox="1"/>
          <p:nvPr/>
        </p:nvSpPr>
        <p:spPr>
          <a:xfrm>
            <a:off x="762000" y="1568327"/>
            <a:ext cx="10905393" cy="457430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700"/>
              <a:buFont typeface="Arial"/>
              <a:buNone/>
            </a:pPr>
            <a:r>
              <a:rPr b="0" i="0" lang="en-US" sz="1700" u="none" cap="none" strike="noStrike">
                <a:solidFill>
                  <a:schemeClr val="dk1"/>
                </a:solidFill>
                <a:latin typeface="Arial"/>
                <a:ea typeface="Arial"/>
                <a:cs typeface="Arial"/>
                <a:sym typeface="Arial"/>
              </a:rPr>
              <a:t>The most important part of discovery, is making sure your online reputation is exactly what you want it to be.</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Keep an eye on your social media presence.</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Discover anything negative, unflattering, or potentially harmful information.</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REPORT IT TO YOUR HIGHER AUTHORITY</a:t>
            </a:r>
            <a:endParaRPr/>
          </a:p>
          <a:p>
            <a:pPr indent="0" lvl="0" marL="0" marR="0" rtl="0" algn="l">
              <a:lnSpc>
                <a:spcPct val="90000"/>
              </a:lnSpc>
              <a:spcBef>
                <a:spcPts val="1000"/>
              </a:spcBef>
              <a:spcAft>
                <a:spcPts val="0"/>
              </a:spcAft>
              <a:buClr>
                <a:schemeClr val="dk1"/>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700"/>
              <a:buFont typeface="Arial"/>
              <a:buNone/>
            </a:pPr>
            <a:r>
              <a:rPr b="0" i="0" lang="en-US" sz="1700" u="none" cap="none" strike="noStrike">
                <a:solidFill>
                  <a:schemeClr val="dk1"/>
                </a:solidFill>
                <a:latin typeface="Arial"/>
                <a:ea typeface="Arial"/>
                <a:cs typeface="Arial"/>
                <a:sym typeface="Arial"/>
              </a:rPr>
              <a:t>On Social Media channels, it’s best to:</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Remove unflattering profile information.</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Delete hastily written comments.</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Restrict through privacy settings.</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Think before it goes live “Hey do I want this out there”.</a:t>
            </a:r>
            <a:endParaRPr/>
          </a:p>
          <a:p>
            <a:pPr indent="-228600" lvl="0" marL="228600" marR="0" rtl="0" algn="l">
              <a:lnSpc>
                <a:spcPct val="90000"/>
              </a:lnSpc>
              <a:spcBef>
                <a:spcPts val="10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REPORT THINGS TO A HIGHER AUTHORITY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0" name="Google Shape;170;p1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71" name="Google Shape;171;p13"/>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Carefully Consistent Curated Content</a:t>
            </a:r>
            <a:endParaRPr/>
          </a:p>
        </p:txBody>
      </p:sp>
      <p:sp>
        <p:nvSpPr>
          <p:cNvPr id="172" name="Google Shape;172;p13"/>
          <p:cNvSpPr txBox="1"/>
          <p:nvPr>
            <p:ph idx="1" type="body"/>
          </p:nvPr>
        </p:nvSpPr>
        <p:spPr>
          <a:xfrm>
            <a:off x="1327639" y="1757661"/>
            <a:ext cx="9816380" cy="43616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The most important part of any social media presence or website is the content.</a:t>
            </a:r>
            <a:endParaRPr/>
          </a:p>
          <a:p>
            <a:pPr indent="-228600" lvl="0" marL="228600" rtl="0" algn="l">
              <a:lnSpc>
                <a:spcPct val="90000"/>
              </a:lnSpc>
              <a:spcBef>
                <a:spcPts val="1000"/>
              </a:spcBef>
              <a:spcAft>
                <a:spcPts val="0"/>
              </a:spcAft>
              <a:buClr>
                <a:schemeClr val="dk1"/>
              </a:buClr>
              <a:buSzPts val="1800"/>
              <a:buChar char="•"/>
            </a:pPr>
            <a:r>
              <a:rPr lang="en-US" sz="1800"/>
              <a:t>Nobody is going to take their own time to navigate to an unwelcoming, blank, all white, unorganized website.</a:t>
            </a:r>
            <a:endParaRPr/>
          </a:p>
          <a:p>
            <a:pPr indent="-228600" lvl="0" marL="228600" rtl="0" algn="l">
              <a:lnSpc>
                <a:spcPct val="90000"/>
              </a:lnSpc>
              <a:spcBef>
                <a:spcPts val="1000"/>
              </a:spcBef>
              <a:spcAft>
                <a:spcPts val="0"/>
              </a:spcAft>
              <a:buClr>
                <a:schemeClr val="dk1"/>
              </a:buClr>
              <a:buSzPts val="1800"/>
              <a:buChar char="•"/>
            </a:pPr>
            <a:r>
              <a:rPr lang="en-US" sz="1800"/>
              <a:t>Have something that could be easily shown across multiple platforms:</a:t>
            </a:r>
            <a:endParaRPr/>
          </a:p>
          <a:p>
            <a:pPr indent="-228600" lvl="1" marL="685800" rtl="0" algn="l">
              <a:lnSpc>
                <a:spcPct val="90000"/>
              </a:lnSpc>
              <a:spcBef>
                <a:spcPts val="500"/>
              </a:spcBef>
              <a:spcAft>
                <a:spcPts val="0"/>
              </a:spcAft>
              <a:buClr>
                <a:schemeClr val="dk1"/>
              </a:buClr>
              <a:buSzPts val="1600"/>
              <a:buChar char="•"/>
            </a:pPr>
            <a:r>
              <a:rPr lang="en-US" sz="1600"/>
              <a:t>Cell phone</a:t>
            </a:r>
            <a:endParaRPr/>
          </a:p>
          <a:p>
            <a:pPr indent="-228600" lvl="1" marL="685800" rtl="0" algn="l">
              <a:lnSpc>
                <a:spcPct val="90000"/>
              </a:lnSpc>
              <a:spcBef>
                <a:spcPts val="500"/>
              </a:spcBef>
              <a:spcAft>
                <a:spcPts val="0"/>
              </a:spcAft>
              <a:buClr>
                <a:schemeClr val="dk1"/>
              </a:buClr>
              <a:buSzPts val="1600"/>
              <a:buChar char="•"/>
            </a:pPr>
            <a:r>
              <a:rPr lang="en-US" sz="1600"/>
              <a:t>Tablets</a:t>
            </a:r>
            <a:endParaRPr/>
          </a:p>
          <a:p>
            <a:pPr indent="-228600" lvl="1" marL="685800" rtl="0" algn="l">
              <a:lnSpc>
                <a:spcPct val="90000"/>
              </a:lnSpc>
              <a:spcBef>
                <a:spcPts val="500"/>
              </a:spcBef>
              <a:spcAft>
                <a:spcPts val="0"/>
              </a:spcAft>
              <a:buClr>
                <a:schemeClr val="dk1"/>
              </a:buClr>
              <a:buSzPts val="1600"/>
              <a:buChar char="•"/>
            </a:pPr>
            <a:r>
              <a:rPr lang="en-US" sz="1600"/>
              <a:t>Laptop</a:t>
            </a:r>
            <a:endParaRPr/>
          </a:p>
          <a:p>
            <a:pPr indent="0" lvl="0" marL="0" rtl="0" algn="l">
              <a:lnSpc>
                <a:spcPct val="90000"/>
              </a:lnSpc>
              <a:spcBef>
                <a:spcPts val="1000"/>
              </a:spcBef>
              <a:spcAft>
                <a:spcPts val="0"/>
              </a:spcAft>
              <a:buClr>
                <a:schemeClr val="dk1"/>
              </a:buClr>
              <a:buSzPts val="1800"/>
              <a:buNone/>
            </a:pPr>
            <a:r>
              <a:rPr lang="en-US" sz="1800" u="sng"/>
              <a:t>Make content on the appropriate platform for the appropriate group you are trying to reach</a:t>
            </a:r>
            <a:endParaRPr/>
          </a:p>
          <a:p>
            <a:pPr indent="-228600" lvl="0" marL="228600" rtl="0" algn="l">
              <a:lnSpc>
                <a:spcPct val="90000"/>
              </a:lnSpc>
              <a:spcBef>
                <a:spcPts val="1000"/>
              </a:spcBef>
              <a:spcAft>
                <a:spcPts val="0"/>
              </a:spcAft>
              <a:buClr>
                <a:schemeClr val="dk1"/>
              </a:buClr>
              <a:buSzPts val="1800"/>
              <a:buChar char="•"/>
            </a:pPr>
            <a:r>
              <a:rPr lang="en-US" sz="1800"/>
              <a:t>Ask yourself the question “Does this type of content fit this platform?”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8" name="Google Shape;178;p1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79" name="Google Shape;179;p14"/>
          <p:cNvSpPr txBox="1"/>
          <p:nvPr>
            <p:ph type="title"/>
          </p:nvPr>
        </p:nvSpPr>
        <p:spPr>
          <a:xfrm>
            <a:off x="1510747" y="258581"/>
            <a:ext cx="7598593"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Carefully Consistent Curated Content</a:t>
            </a:r>
            <a:endParaRPr/>
          </a:p>
        </p:txBody>
      </p:sp>
      <p:sp>
        <p:nvSpPr>
          <p:cNvPr id="180" name="Google Shape;180;p14"/>
          <p:cNvSpPr txBox="1"/>
          <p:nvPr>
            <p:ph idx="1" type="body"/>
          </p:nvPr>
        </p:nvSpPr>
        <p:spPr>
          <a:xfrm>
            <a:off x="0" y="1584144"/>
            <a:ext cx="7861589" cy="236685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1400"/>
              <a:t>Facebook</a:t>
            </a:r>
            <a:endParaRPr/>
          </a:p>
          <a:p>
            <a:pPr indent="-228600" lvl="1" marL="685800" rtl="0" algn="l">
              <a:lnSpc>
                <a:spcPct val="90000"/>
              </a:lnSpc>
              <a:spcBef>
                <a:spcPts val="500"/>
              </a:spcBef>
              <a:spcAft>
                <a:spcPts val="0"/>
              </a:spcAft>
              <a:buClr>
                <a:schemeClr val="dk1"/>
              </a:buClr>
              <a:buSzPct val="100000"/>
              <a:buChar char="•"/>
            </a:pPr>
            <a:r>
              <a:rPr lang="en-US" sz="1400"/>
              <a:t>What Works</a:t>
            </a:r>
            <a:endParaRPr/>
          </a:p>
          <a:p>
            <a:pPr indent="-228600" lvl="2" marL="1143000" rtl="0" algn="l">
              <a:lnSpc>
                <a:spcPct val="90000"/>
              </a:lnSpc>
              <a:spcBef>
                <a:spcPts val="500"/>
              </a:spcBef>
              <a:spcAft>
                <a:spcPts val="0"/>
              </a:spcAft>
              <a:buClr>
                <a:schemeClr val="dk1"/>
              </a:buClr>
              <a:buSzPct val="100000"/>
              <a:buChar char="•"/>
            </a:pPr>
            <a:r>
              <a:rPr lang="en-US" sz="1400"/>
              <a:t>Video Performs better than all other types of Facebook post</a:t>
            </a:r>
            <a:endParaRPr/>
          </a:p>
          <a:p>
            <a:pPr indent="-228600" lvl="2" marL="1143000" rtl="0" algn="l">
              <a:lnSpc>
                <a:spcPct val="90000"/>
              </a:lnSpc>
              <a:spcBef>
                <a:spcPts val="500"/>
              </a:spcBef>
              <a:spcAft>
                <a:spcPts val="0"/>
              </a:spcAft>
              <a:buClr>
                <a:schemeClr val="dk1"/>
              </a:buClr>
              <a:buSzPct val="100000"/>
              <a:buChar char="•"/>
            </a:pPr>
            <a:r>
              <a:rPr lang="en-US" sz="1400"/>
              <a:t>The most common reactions to top Facebook post are LOVE and HAHA</a:t>
            </a:r>
            <a:endParaRPr/>
          </a:p>
          <a:p>
            <a:pPr indent="-228600" lvl="2" marL="1143000" rtl="0" algn="l">
              <a:lnSpc>
                <a:spcPct val="90000"/>
              </a:lnSpc>
              <a:spcBef>
                <a:spcPts val="500"/>
              </a:spcBef>
              <a:spcAft>
                <a:spcPts val="0"/>
              </a:spcAft>
              <a:buClr>
                <a:schemeClr val="dk1"/>
              </a:buClr>
              <a:buSzPct val="100000"/>
              <a:buChar char="•"/>
            </a:pPr>
            <a:r>
              <a:rPr lang="en-US" sz="1400"/>
              <a:t>Inspirational, funny, or practical content generates the most engagement</a:t>
            </a:r>
            <a:endParaRPr/>
          </a:p>
          <a:p>
            <a:pPr indent="-146367" lvl="2" marL="1143000" rtl="0" algn="l">
              <a:lnSpc>
                <a:spcPct val="90000"/>
              </a:lnSpc>
              <a:spcBef>
                <a:spcPts val="500"/>
              </a:spcBef>
              <a:spcAft>
                <a:spcPts val="0"/>
              </a:spcAft>
              <a:buClr>
                <a:schemeClr val="dk1"/>
              </a:buClr>
              <a:buSzPct val="100000"/>
              <a:buNone/>
            </a:pPr>
            <a:r>
              <a:t/>
            </a:r>
            <a:endParaRPr sz="1400"/>
          </a:p>
          <a:p>
            <a:pPr indent="-228600" lvl="1" marL="685800" rtl="0" algn="l">
              <a:lnSpc>
                <a:spcPct val="90000"/>
              </a:lnSpc>
              <a:spcBef>
                <a:spcPts val="500"/>
              </a:spcBef>
              <a:spcAft>
                <a:spcPts val="0"/>
              </a:spcAft>
              <a:buClr>
                <a:schemeClr val="dk1"/>
              </a:buClr>
              <a:buSzPct val="100000"/>
              <a:buChar char="•"/>
            </a:pPr>
            <a:r>
              <a:rPr lang="en-US" sz="1400"/>
              <a:t>What doesn’t work</a:t>
            </a:r>
            <a:endParaRPr/>
          </a:p>
          <a:p>
            <a:pPr indent="-228600" lvl="2" marL="1143000" rtl="0" algn="l">
              <a:lnSpc>
                <a:spcPct val="90000"/>
              </a:lnSpc>
              <a:spcBef>
                <a:spcPts val="500"/>
              </a:spcBef>
              <a:spcAft>
                <a:spcPts val="0"/>
              </a:spcAft>
              <a:buClr>
                <a:schemeClr val="dk1"/>
              </a:buClr>
              <a:buSzPct val="100000"/>
              <a:buChar char="•"/>
            </a:pPr>
            <a:r>
              <a:rPr lang="en-US" sz="1400"/>
              <a:t>Long bodies of text with no media content</a:t>
            </a:r>
            <a:endParaRPr/>
          </a:p>
          <a:p>
            <a:pPr indent="-228600" lvl="2" marL="1143000" rtl="0" algn="l">
              <a:lnSpc>
                <a:spcPct val="90000"/>
              </a:lnSpc>
              <a:spcBef>
                <a:spcPts val="500"/>
              </a:spcBef>
              <a:spcAft>
                <a:spcPts val="0"/>
              </a:spcAft>
              <a:buClr>
                <a:schemeClr val="dk1"/>
              </a:buClr>
              <a:buSzPct val="100000"/>
              <a:buChar char="•"/>
            </a:pPr>
            <a:r>
              <a:rPr lang="en-US" sz="1400"/>
              <a:t>Posting emails as status updates</a:t>
            </a:r>
            <a:endParaRPr/>
          </a:p>
          <a:p>
            <a:pPr indent="-228600" lvl="2" marL="1143000" rtl="0" algn="l">
              <a:lnSpc>
                <a:spcPct val="90000"/>
              </a:lnSpc>
              <a:spcBef>
                <a:spcPts val="500"/>
              </a:spcBef>
              <a:spcAft>
                <a:spcPts val="0"/>
              </a:spcAft>
              <a:buClr>
                <a:schemeClr val="dk1"/>
              </a:buClr>
              <a:buSzPct val="100000"/>
              <a:buChar char="•"/>
            </a:pPr>
            <a:r>
              <a:rPr lang="en-US" sz="1400"/>
              <a:t>Not knowing your target audience</a:t>
            </a:r>
            <a:endParaRPr/>
          </a:p>
          <a:p>
            <a:pPr indent="-146367" lvl="2" marL="1143000" rtl="0" algn="l">
              <a:lnSpc>
                <a:spcPct val="90000"/>
              </a:lnSpc>
              <a:spcBef>
                <a:spcPts val="500"/>
              </a:spcBef>
              <a:spcAft>
                <a:spcPts val="0"/>
              </a:spcAft>
              <a:buClr>
                <a:schemeClr val="dk1"/>
              </a:buClr>
              <a:buSzPct val="100000"/>
              <a:buNone/>
            </a:pPr>
            <a:r>
              <a:t/>
            </a:r>
            <a:endParaRPr sz="1400"/>
          </a:p>
          <a:p>
            <a:pPr indent="-146367" lvl="2" marL="1143000" rtl="0" algn="l">
              <a:lnSpc>
                <a:spcPct val="90000"/>
              </a:lnSpc>
              <a:spcBef>
                <a:spcPts val="500"/>
              </a:spcBef>
              <a:spcAft>
                <a:spcPts val="0"/>
              </a:spcAft>
              <a:buClr>
                <a:schemeClr val="dk1"/>
              </a:buClr>
              <a:buSzPct val="100000"/>
              <a:buNone/>
            </a:pPr>
            <a:r>
              <a:t/>
            </a:r>
            <a:endParaRPr sz="1400"/>
          </a:p>
          <a:p>
            <a:pPr indent="-146367" lvl="2" marL="1143000" rtl="0" algn="l">
              <a:lnSpc>
                <a:spcPct val="90000"/>
              </a:lnSpc>
              <a:spcBef>
                <a:spcPts val="500"/>
              </a:spcBef>
              <a:spcAft>
                <a:spcPts val="0"/>
              </a:spcAft>
              <a:buClr>
                <a:schemeClr val="dk1"/>
              </a:buClr>
              <a:buSzPct val="100000"/>
              <a:buNone/>
            </a:pPr>
            <a:r>
              <a:t/>
            </a:r>
            <a:endParaRPr sz="1400"/>
          </a:p>
        </p:txBody>
      </p:sp>
      <p:pic>
        <p:nvPicPr>
          <p:cNvPr descr="Top 500 Facebook Posts of 2018 and 2019" id="181" name="Google Shape;181;p14"/>
          <p:cNvPicPr preferRelativeResize="0"/>
          <p:nvPr/>
        </p:nvPicPr>
        <p:blipFill rotWithShape="1">
          <a:blip r:embed="rId3">
            <a:alphaModFix/>
          </a:blip>
          <a:srcRect b="0" l="0" r="0" t="0"/>
          <a:stretch/>
        </p:blipFill>
        <p:spPr>
          <a:xfrm>
            <a:off x="8593750" y="636100"/>
            <a:ext cx="3387626" cy="2839999"/>
          </a:xfrm>
          <a:prstGeom prst="rect">
            <a:avLst/>
          </a:prstGeom>
          <a:noFill/>
          <a:ln>
            <a:noFill/>
          </a:ln>
        </p:spPr>
      </p:pic>
      <p:pic>
        <p:nvPicPr>
          <p:cNvPr descr="Top 500 Facebook Posts of 2018" id="182" name="Google Shape;182;p14"/>
          <p:cNvPicPr preferRelativeResize="0"/>
          <p:nvPr/>
        </p:nvPicPr>
        <p:blipFill rotWithShape="1">
          <a:blip r:embed="rId4">
            <a:alphaModFix/>
          </a:blip>
          <a:srcRect b="0" l="0" r="0" t="0"/>
          <a:stretch/>
        </p:blipFill>
        <p:spPr>
          <a:xfrm>
            <a:off x="8678329" y="3429000"/>
            <a:ext cx="3211203" cy="2692101"/>
          </a:xfrm>
          <a:prstGeom prst="rect">
            <a:avLst/>
          </a:prstGeom>
          <a:noFill/>
          <a:ln>
            <a:noFill/>
          </a:ln>
        </p:spPr>
      </p:pic>
      <p:pic>
        <p:nvPicPr>
          <p:cNvPr descr="Best time to post on Facebook in 2020 - chart" id="183" name="Google Shape;183;p14"/>
          <p:cNvPicPr preferRelativeResize="0"/>
          <p:nvPr/>
        </p:nvPicPr>
        <p:blipFill rotWithShape="1">
          <a:blip r:embed="rId5">
            <a:alphaModFix/>
          </a:blip>
          <a:srcRect b="0" l="0" r="0" t="0"/>
          <a:stretch/>
        </p:blipFill>
        <p:spPr>
          <a:xfrm>
            <a:off x="3786757" y="3331513"/>
            <a:ext cx="4610743" cy="32277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9" name="Google Shape;189;p1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90" name="Google Shape;190;p15"/>
          <p:cNvSpPr txBox="1"/>
          <p:nvPr>
            <p:ph type="title"/>
          </p:nvPr>
        </p:nvSpPr>
        <p:spPr>
          <a:xfrm>
            <a:off x="1311964" y="287911"/>
            <a:ext cx="819494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Carefully Consistent Curated Content</a:t>
            </a:r>
            <a:endParaRPr/>
          </a:p>
        </p:txBody>
      </p:sp>
      <p:sp>
        <p:nvSpPr>
          <p:cNvPr id="191" name="Google Shape;191;p15"/>
          <p:cNvSpPr txBox="1"/>
          <p:nvPr>
            <p:ph idx="1" type="body"/>
          </p:nvPr>
        </p:nvSpPr>
        <p:spPr>
          <a:xfrm>
            <a:off x="550891" y="1613474"/>
            <a:ext cx="7861589" cy="236685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1400"/>
              <a:t>Instagram</a:t>
            </a:r>
            <a:endParaRPr/>
          </a:p>
          <a:p>
            <a:pPr indent="-228600" lvl="0" marL="228600" rtl="0" algn="l">
              <a:lnSpc>
                <a:spcPct val="90000"/>
              </a:lnSpc>
              <a:spcBef>
                <a:spcPts val="1000"/>
              </a:spcBef>
              <a:spcAft>
                <a:spcPts val="0"/>
              </a:spcAft>
              <a:buClr>
                <a:schemeClr val="dk1"/>
              </a:buClr>
              <a:buSzPct val="100000"/>
              <a:buChar char="•"/>
            </a:pPr>
            <a:r>
              <a:rPr lang="en-US" sz="1400"/>
              <a:t>What Works</a:t>
            </a:r>
            <a:endParaRPr/>
          </a:p>
          <a:p>
            <a:pPr indent="-228600" lvl="2" marL="1143000" rtl="0" algn="l">
              <a:lnSpc>
                <a:spcPct val="90000"/>
              </a:lnSpc>
              <a:spcBef>
                <a:spcPts val="500"/>
              </a:spcBef>
              <a:spcAft>
                <a:spcPts val="0"/>
              </a:spcAft>
              <a:buClr>
                <a:schemeClr val="dk1"/>
              </a:buClr>
              <a:buSzPct val="100000"/>
              <a:buChar char="•"/>
            </a:pPr>
            <a:r>
              <a:rPr lang="en-US" sz="1400"/>
              <a:t>Post engaging, high-quality images</a:t>
            </a:r>
            <a:endParaRPr/>
          </a:p>
          <a:p>
            <a:pPr indent="-228600" lvl="2" marL="1143000" rtl="0" algn="l">
              <a:lnSpc>
                <a:spcPct val="90000"/>
              </a:lnSpc>
              <a:spcBef>
                <a:spcPts val="500"/>
              </a:spcBef>
              <a:spcAft>
                <a:spcPts val="0"/>
              </a:spcAft>
              <a:buClr>
                <a:schemeClr val="dk1"/>
              </a:buClr>
              <a:buSzPct val="100000"/>
              <a:buChar char="•"/>
            </a:pPr>
            <a:r>
              <a:rPr lang="en-US" sz="1400"/>
              <a:t>Know what your audience wants</a:t>
            </a:r>
            <a:endParaRPr/>
          </a:p>
          <a:p>
            <a:pPr indent="-228600" lvl="2" marL="1143000" rtl="0" algn="l">
              <a:lnSpc>
                <a:spcPct val="90000"/>
              </a:lnSpc>
              <a:spcBef>
                <a:spcPts val="500"/>
              </a:spcBef>
              <a:spcAft>
                <a:spcPts val="0"/>
              </a:spcAft>
              <a:buClr>
                <a:schemeClr val="dk1"/>
              </a:buClr>
              <a:buSzPct val="100000"/>
              <a:buChar char="•"/>
            </a:pPr>
            <a:r>
              <a:rPr lang="en-US" sz="1400"/>
              <a:t>Tell visual stories with hashtags and data-driven decisions</a:t>
            </a:r>
            <a:endParaRPr/>
          </a:p>
          <a:p>
            <a:pPr indent="-146367" lvl="2" marL="1143000" rtl="0" algn="l">
              <a:lnSpc>
                <a:spcPct val="90000"/>
              </a:lnSpc>
              <a:spcBef>
                <a:spcPts val="500"/>
              </a:spcBef>
              <a:spcAft>
                <a:spcPts val="0"/>
              </a:spcAft>
              <a:buClr>
                <a:schemeClr val="dk1"/>
              </a:buClr>
              <a:buSzPct val="100000"/>
              <a:buNone/>
            </a:pPr>
            <a:r>
              <a:t/>
            </a:r>
            <a:endParaRPr sz="1400"/>
          </a:p>
          <a:p>
            <a:pPr indent="-228600" lvl="1" marL="685800" rtl="0" algn="l">
              <a:lnSpc>
                <a:spcPct val="90000"/>
              </a:lnSpc>
              <a:spcBef>
                <a:spcPts val="500"/>
              </a:spcBef>
              <a:spcAft>
                <a:spcPts val="0"/>
              </a:spcAft>
              <a:buClr>
                <a:schemeClr val="dk1"/>
              </a:buClr>
              <a:buSzPct val="100000"/>
              <a:buChar char="•"/>
            </a:pPr>
            <a:r>
              <a:rPr lang="en-US" sz="1400"/>
              <a:t>What doesn’t work</a:t>
            </a:r>
            <a:endParaRPr/>
          </a:p>
          <a:p>
            <a:pPr indent="-228600" lvl="2" marL="1143000" rtl="0" algn="l">
              <a:lnSpc>
                <a:spcPct val="90000"/>
              </a:lnSpc>
              <a:spcBef>
                <a:spcPts val="500"/>
              </a:spcBef>
              <a:spcAft>
                <a:spcPts val="0"/>
              </a:spcAft>
              <a:buClr>
                <a:schemeClr val="dk1"/>
              </a:buClr>
              <a:buSzPct val="100000"/>
              <a:buChar char="•"/>
            </a:pPr>
            <a:r>
              <a:rPr lang="en-US" sz="1400"/>
              <a:t>Don’t post without captions</a:t>
            </a:r>
            <a:endParaRPr/>
          </a:p>
          <a:p>
            <a:pPr indent="-228600" lvl="2" marL="1143000" rtl="0" algn="l">
              <a:lnSpc>
                <a:spcPct val="90000"/>
              </a:lnSpc>
              <a:spcBef>
                <a:spcPts val="500"/>
              </a:spcBef>
              <a:spcAft>
                <a:spcPts val="0"/>
              </a:spcAft>
              <a:buClr>
                <a:schemeClr val="dk1"/>
              </a:buClr>
              <a:buSzPct val="100000"/>
              <a:buChar char="•"/>
            </a:pPr>
            <a:r>
              <a:rPr lang="en-US" sz="1400"/>
              <a:t>Don’t ignore your follows</a:t>
            </a:r>
            <a:endParaRPr/>
          </a:p>
          <a:p>
            <a:pPr indent="-228600" lvl="2" marL="1143000" rtl="0" algn="l">
              <a:lnSpc>
                <a:spcPct val="90000"/>
              </a:lnSpc>
              <a:spcBef>
                <a:spcPts val="500"/>
              </a:spcBef>
              <a:spcAft>
                <a:spcPts val="0"/>
              </a:spcAft>
              <a:buClr>
                <a:schemeClr val="dk1"/>
              </a:buClr>
              <a:buSzPct val="100000"/>
              <a:buChar char="•"/>
            </a:pPr>
            <a:r>
              <a:rPr lang="en-US" sz="1400"/>
              <a:t>Don’t overuse or misuse hashtags</a:t>
            </a:r>
            <a:endParaRPr/>
          </a:p>
          <a:p>
            <a:pPr indent="-146367" lvl="2" marL="1143000" rtl="0" algn="l">
              <a:lnSpc>
                <a:spcPct val="90000"/>
              </a:lnSpc>
              <a:spcBef>
                <a:spcPts val="500"/>
              </a:spcBef>
              <a:spcAft>
                <a:spcPts val="0"/>
              </a:spcAft>
              <a:buClr>
                <a:schemeClr val="dk1"/>
              </a:buClr>
              <a:buSzPct val="100000"/>
              <a:buNone/>
            </a:pPr>
            <a:r>
              <a:t/>
            </a:r>
            <a:endParaRPr sz="1400"/>
          </a:p>
          <a:p>
            <a:pPr indent="-146367" lvl="2" marL="1143000" rtl="0" algn="l">
              <a:lnSpc>
                <a:spcPct val="90000"/>
              </a:lnSpc>
              <a:spcBef>
                <a:spcPts val="500"/>
              </a:spcBef>
              <a:spcAft>
                <a:spcPts val="0"/>
              </a:spcAft>
              <a:buClr>
                <a:schemeClr val="dk1"/>
              </a:buClr>
              <a:buSzPct val="100000"/>
              <a:buNone/>
            </a:pPr>
            <a:r>
              <a:t/>
            </a:r>
            <a:endParaRPr sz="1400"/>
          </a:p>
        </p:txBody>
      </p:sp>
      <p:pic>
        <p:nvPicPr>
          <p:cNvPr descr="What Are the Best Times to Post Content on Instagram for Optimal Engagement?" id="192" name="Google Shape;192;p15"/>
          <p:cNvPicPr preferRelativeResize="0"/>
          <p:nvPr/>
        </p:nvPicPr>
        <p:blipFill rotWithShape="1">
          <a:blip r:embed="rId3">
            <a:alphaModFix/>
          </a:blip>
          <a:srcRect b="0" l="0" r="0" t="0"/>
          <a:stretch/>
        </p:blipFill>
        <p:spPr>
          <a:xfrm>
            <a:off x="6080921" y="2279375"/>
            <a:ext cx="5879967" cy="41162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8" name="Google Shape;198;p1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99" name="Google Shape;199;p16"/>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Carefully Consistent Curated Content</a:t>
            </a:r>
            <a:endParaRPr/>
          </a:p>
        </p:txBody>
      </p:sp>
      <p:sp>
        <p:nvSpPr>
          <p:cNvPr id="200" name="Google Shape;200;p16"/>
          <p:cNvSpPr txBox="1"/>
          <p:nvPr>
            <p:ph idx="1" type="body"/>
          </p:nvPr>
        </p:nvSpPr>
        <p:spPr>
          <a:xfrm>
            <a:off x="422031" y="1651354"/>
            <a:ext cx="11651226" cy="457430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t>Over 3,000,000,000 people use social media each month – 42% of the total global population.</a:t>
            </a:r>
            <a:endParaRPr/>
          </a:p>
          <a:p>
            <a:pPr indent="-228600" lvl="0" marL="228600" rtl="0" algn="l">
              <a:lnSpc>
                <a:spcPct val="90000"/>
              </a:lnSpc>
              <a:spcBef>
                <a:spcPts val="1000"/>
              </a:spcBef>
              <a:spcAft>
                <a:spcPts val="0"/>
              </a:spcAft>
              <a:buClr>
                <a:schemeClr val="dk1"/>
              </a:buClr>
              <a:buSzPts val="1400"/>
              <a:buChar char="•"/>
            </a:pPr>
            <a:r>
              <a:rPr lang="en-US" sz="1400"/>
              <a:t>Every second, 11 people are using social media for the first time.</a:t>
            </a:r>
            <a:endParaRPr/>
          </a:p>
          <a:p>
            <a:pPr indent="-228600" lvl="0" marL="228600" rtl="0" algn="l">
              <a:lnSpc>
                <a:spcPct val="90000"/>
              </a:lnSpc>
              <a:spcBef>
                <a:spcPts val="1000"/>
              </a:spcBef>
              <a:spcAft>
                <a:spcPts val="0"/>
              </a:spcAft>
              <a:buClr>
                <a:schemeClr val="dk1"/>
              </a:buClr>
              <a:buSzPts val="1400"/>
              <a:buChar char="•"/>
            </a:pPr>
            <a:r>
              <a:rPr lang="en-US" sz="1400"/>
              <a:t>Mobile share of web traffic has increased by 4% while desktop’s share has decreased by 3%.</a:t>
            </a:r>
            <a:endParaRPr/>
          </a:p>
          <a:p>
            <a:pPr indent="-228600" lvl="0" marL="228600" rtl="0" algn="l">
              <a:lnSpc>
                <a:spcPct val="90000"/>
              </a:lnSpc>
              <a:spcBef>
                <a:spcPts val="1000"/>
              </a:spcBef>
              <a:spcAft>
                <a:spcPts val="0"/>
              </a:spcAft>
              <a:buClr>
                <a:schemeClr val="dk1"/>
              </a:buClr>
              <a:buSzPts val="1400"/>
              <a:buChar char="•"/>
            </a:pPr>
            <a:r>
              <a:rPr lang="en-US" sz="1400"/>
              <a:t>Mobile apps account for 70% of time spent on social media networks.</a:t>
            </a:r>
            <a:endParaRPr/>
          </a:p>
          <a:p>
            <a:pPr indent="-228600" lvl="0" marL="228600" rtl="0" algn="l">
              <a:lnSpc>
                <a:spcPct val="90000"/>
              </a:lnSpc>
              <a:spcBef>
                <a:spcPts val="1000"/>
              </a:spcBef>
              <a:spcAft>
                <a:spcPts val="0"/>
              </a:spcAft>
              <a:buClr>
                <a:schemeClr val="dk1"/>
              </a:buClr>
              <a:buSzPts val="1400"/>
              <a:buChar char="•"/>
            </a:pPr>
            <a:r>
              <a:rPr lang="en-US" sz="1400"/>
              <a:t>People use mobile apps 7 times longer than mobile web browsers.</a:t>
            </a:r>
            <a:endParaRPr/>
          </a:p>
          <a:p>
            <a:pPr indent="-228600" lvl="0" marL="228600" rtl="0" algn="l">
              <a:lnSpc>
                <a:spcPct val="90000"/>
              </a:lnSpc>
              <a:spcBef>
                <a:spcPts val="1000"/>
              </a:spcBef>
              <a:spcAft>
                <a:spcPts val="0"/>
              </a:spcAft>
              <a:buClr>
                <a:schemeClr val="dk1"/>
              </a:buClr>
              <a:buSzPts val="1400"/>
              <a:buChar char="•"/>
            </a:pPr>
            <a:r>
              <a:rPr lang="en-US" sz="1400"/>
              <a:t>The networks with the most penetration among social media users in 2018 were Facebook, Instagram, and Snapchat.</a:t>
            </a:r>
            <a:endParaRPr/>
          </a:p>
          <a:p>
            <a:pPr indent="-228600" lvl="0" marL="228600" rtl="0" algn="l">
              <a:lnSpc>
                <a:spcPct val="90000"/>
              </a:lnSpc>
              <a:spcBef>
                <a:spcPts val="1000"/>
              </a:spcBef>
              <a:spcAft>
                <a:spcPts val="0"/>
              </a:spcAft>
              <a:buClr>
                <a:schemeClr val="dk1"/>
              </a:buClr>
              <a:buSzPts val="1400"/>
              <a:buChar char="•"/>
            </a:pPr>
            <a:r>
              <a:rPr lang="en-US" sz="1400"/>
              <a:t>Facebook still has the most app usage in the US, but only growing among users ages 65 and older.</a:t>
            </a:r>
            <a:endParaRPr/>
          </a:p>
          <a:p>
            <a:pPr indent="-228600" lvl="0" marL="228600" rtl="0" algn="l">
              <a:lnSpc>
                <a:spcPct val="90000"/>
              </a:lnSpc>
              <a:spcBef>
                <a:spcPts val="1000"/>
              </a:spcBef>
              <a:spcAft>
                <a:spcPts val="0"/>
              </a:spcAft>
              <a:buClr>
                <a:schemeClr val="dk1"/>
              </a:buClr>
              <a:buSzPts val="1400"/>
              <a:buChar char="•"/>
            </a:pPr>
            <a:r>
              <a:rPr lang="en-US" sz="1400"/>
              <a:t>Instagram is growing the fastest.</a:t>
            </a:r>
            <a:endParaRPr/>
          </a:p>
          <a:p>
            <a:pPr indent="0" lvl="0" marL="0" rtl="0" algn="l">
              <a:lnSpc>
                <a:spcPct val="90000"/>
              </a:lnSpc>
              <a:spcBef>
                <a:spcPts val="1000"/>
              </a:spcBef>
              <a:spcAft>
                <a:spcPts val="0"/>
              </a:spcAft>
              <a:buClr>
                <a:schemeClr val="dk1"/>
              </a:buClr>
              <a:buSzPts val="1400"/>
              <a:buNone/>
            </a:pPr>
            <a:r>
              <a:t/>
            </a:r>
            <a:endParaRPr sz="1400"/>
          </a:p>
          <a:p>
            <a:pPr indent="0" lvl="0" marL="0" rtl="0" algn="l">
              <a:lnSpc>
                <a:spcPct val="90000"/>
              </a:lnSpc>
              <a:spcBef>
                <a:spcPts val="1000"/>
              </a:spcBef>
              <a:spcAft>
                <a:spcPts val="0"/>
              </a:spcAft>
              <a:buClr>
                <a:schemeClr val="dk1"/>
              </a:buClr>
              <a:buSzPts val="1400"/>
              <a:buNone/>
            </a:pPr>
            <a:r>
              <a:t/>
            </a:r>
            <a:endParaRPr sz="1400"/>
          </a:p>
          <a:p>
            <a:pPr indent="0" lvl="0" marL="0" rtl="0" algn="r">
              <a:lnSpc>
                <a:spcPct val="90000"/>
              </a:lnSpc>
              <a:spcBef>
                <a:spcPts val="1000"/>
              </a:spcBef>
              <a:spcAft>
                <a:spcPts val="0"/>
              </a:spcAft>
              <a:buClr>
                <a:schemeClr val="dk1"/>
              </a:buClr>
              <a:buSzPts val="1400"/>
              <a:buNone/>
            </a:pPr>
            <a:r>
              <a:rPr lang="en-US" sz="1400"/>
              <a:t>Pew Research, Omnicore, Statistic Brain, eMarketer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p1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07" name="Google Shape;207;p17"/>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Carefully Consistent Curated Content</a:t>
            </a:r>
            <a:endParaRPr/>
          </a:p>
        </p:txBody>
      </p:sp>
      <p:sp>
        <p:nvSpPr>
          <p:cNvPr id="208" name="Google Shape;208;p17"/>
          <p:cNvSpPr txBox="1"/>
          <p:nvPr>
            <p:ph idx="1" type="body"/>
          </p:nvPr>
        </p:nvSpPr>
        <p:spPr>
          <a:xfrm>
            <a:off x="266100" y="1638716"/>
            <a:ext cx="11623431" cy="34432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Useful Strategies for content creation:</a:t>
            </a:r>
            <a:endParaRPr/>
          </a:p>
          <a:p>
            <a:pPr indent="-228600" lvl="1" marL="685800" rtl="0" algn="l">
              <a:lnSpc>
                <a:spcPct val="90000"/>
              </a:lnSpc>
              <a:spcBef>
                <a:spcPts val="500"/>
              </a:spcBef>
              <a:spcAft>
                <a:spcPts val="0"/>
              </a:spcAft>
              <a:buClr>
                <a:schemeClr val="dk1"/>
              </a:buClr>
              <a:buSzPts val="1800"/>
              <a:buChar char="•"/>
            </a:pPr>
            <a:r>
              <a:rPr lang="en-US" sz="1800"/>
              <a:t>Use domain names and vanity URLs</a:t>
            </a:r>
            <a:endParaRPr/>
          </a:p>
          <a:p>
            <a:pPr indent="-228600" lvl="1" marL="685800" rtl="0" algn="l">
              <a:lnSpc>
                <a:spcPct val="90000"/>
              </a:lnSpc>
              <a:spcBef>
                <a:spcPts val="500"/>
              </a:spcBef>
              <a:spcAft>
                <a:spcPts val="0"/>
              </a:spcAft>
              <a:buClr>
                <a:schemeClr val="dk1"/>
              </a:buClr>
              <a:buSzPts val="1800"/>
              <a:buChar char="•"/>
            </a:pPr>
            <a:r>
              <a:rPr lang="en-US" sz="1800"/>
              <a:t>Use the same username on ALL social media sites</a:t>
            </a:r>
            <a:endParaRPr/>
          </a:p>
          <a:p>
            <a:pPr indent="-228600" lvl="1" marL="685800" rtl="0" algn="l">
              <a:lnSpc>
                <a:spcPct val="90000"/>
              </a:lnSpc>
              <a:spcBef>
                <a:spcPts val="500"/>
              </a:spcBef>
              <a:spcAft>
                <a:spcPts val="0"/>
              </a:spcAft>
              <a:buClr>
                <a:schemeClr val="dk1"/>
              </a:buClr>
              <a:buSzPts val="1800"/>
              <a:buChar char="•"/>
            </a:pPr>
            <a:r>
              <a:rPr lang="en-US" sz="1800"/>
              <a:t>Use the same/similar bio on all sites</a:t>
            </a:r>
            <a:endParaRPr/>
          </a:p>
          <a:p>
            <a:pPr indent="-228600" lvl="1" marL="685800" rtl="0" algn="l">
              <a:lnSpc>
                <a:spcPct val="90000"/>
              </a:lnSpc>
              <a:spcBef>
                <a:spcPts val="500"/>
              </a:spcBef>
              <a:spcAft>
                <a:spcPts val="0"/>
              </a:spcAft>
              <a:buClr>
                <a:schemeClr val="dk1"/>
              </a:buClr>
              <a:buSzPts val="1800"/>
              <a:buChar char="•"/>
            </a:pPr>
            <a:r>
              <a:rPr lang="en-US" sz="1800"/>
              <a:t>Use the same avatar/profile image on all sites.</a:t>
            </a:r>
            <a:endParaRPr/>
          </a:p>
          <a:p>
            <a:pPr indent="-228600" lvl="1" marL="685800" rtl="0" algn="l">
              <a:lnSpc>
                <a:spcPct val="90000"/>
              </a:lnSpc>
              <a:spcBef>
                <a:spcPts val="500"/>
              </a:spcBef>
              <a:spcAft>
                <a:spcPts val="0"/>
              </a:spcAft>
              <a:buClr>
                <a:schemeClr val="dk1"/>
              </a:buClr>
              <a:buSzPts val="1800"/>
              <a:buChar char="•"/>
            </a:pPr>
            <a:r>
              <a:rPr lang="en-US" sz="1800"/>
              <a:t>Cross-link your profiles across all channels.</a:t>
            </a:r>
            <a:endParaRPr/>
          </a:p>
          <a:p>
            <a:pPr indent="-228600" lvl="1" marL="685800" rtl="0" algn="l">
              <a:lnSpc>
                <a:spcPct val="90000"/>
              </a:lnSpc>
              <a:spcBef>
                <a:spcPts val="500"/>
              </a:spcBef>
              <a:spcAft>
                <a:spcPts val="0"/>
              </a:spcAft>
              <a:buClr>
                <a:schemeClr val="dk1"/>
              </a:buClr>
              <a:buSzPts val="1800"/>
              <a:buChar char="•"/>
            </a:pPr>
            <a:r>
              <a:rPr lang="en-US" sz="1800"/>
              <a:t>Make sure your social media account and website shows some sort of personality, but don’t overshare information.</a:t>
            </a:r>
            <a:endParaRPr/>
          </a:p>
          <a:p>
            <a:pPr indent="-228600" lvl="1" marL="685800" rtl="0" algn="l">
              <a:lnSpc>
                <a:spcPct val="90000"/>
              </a:lnSpc>
              <a:spcBef>
                <a:spcPts val="500"/>
              </a:spcBef>
              <a:spcAft>
                <a:spcPts val="0"/>
              </a:spcAft>
              <a:buClr>
                <a:schemeClr val="dk1"/>
              </a:buClr>
              <a:buSzPts val="1800"/>
              <a:buChar char="•"/>
            </a:pPr>
            <a:r>
              <a:rPr lang="en-US" sz="1800"/>
              <a:t>USE YOUR PRIVACY SETTINGS.</a:t>
            </a:r>
            <a:endParaRPr/>
          </a:p>
          <a:p>
            <a:pPr indent="-228600" lvl="1" marL="685800" rtl="0" algn="l">
              <a:lnSpc>
                <a:spcPct val="90000"/>
              </a:lnSpc>
              <a:spcBef>
                <a:spcPts val="500"/>
              </a:spcBef>
              <a:spcAft>
                <a:spcPts val="0"/>
              </a:spcAft>
              <a:buClr>
                <a:schemeClr val="dk1"/>
              </a:buClr>
              <a:buSzPts val="1800"/>
              <a:buChar char="•"/>
            </a:pPr>
            <a:r>
              <a:rPr lang="en-US" sz="1800"/>
              <a:t>Ask a local professional to perform a usability test on your website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4" name="Google Shape;214;p1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15" name="Google Shape;215;p18"/>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Carefully Consistent Curated Content</a:t>
            </a:r>
            <a:endParaRPr/>
          </a:p>
        </p:txBody>
      </p:sp>
      <p:pic>
        <p:nvPicPr>
          <p:cNvPr descr="A screenshot of a social media post&#10;&#10;Description automatically generated" id="216" name="Google Shape;216;p18"/>
          <p:cNvPicPr preferRelativeResize="0"/>
          <p:nvPr/>
        </p:nvPicPr>
        <p:blipFill rotWithShape="1">
          <a:blip r:embed="rId3">
            <a:alphaModFix/>
          </a:blip>
          <a:srcRect b="0" l="0" r="0" t="0"/>
          <a:stretch/>
        </p:blipFill>
        <p:spPr>
          <a:xfrm>
            <a:off x="1043953" y="1762041"/>
            <a:ext cx="4843499" cy="4820434"/>
          </a:xfrm>
          <a:prstGeom prst="rect">
            <a:avLst/>
          </a:prstGeom>
          <a:noFill/>
          <a:ln>
            <a:noFill/>
          </a:ln>
        </p:spPr>
      </p:pic>
      <p:pic>
        <p:nvPicPr>
          <p:cNvPr descr="A close up of a map&#10;&#10;Description automatically generated" id="217" name="Google Shape;217;p18"/>
          <p:cNvPicPr preferRelativeResize="0"/>
          <p:nvPr/>
        </p:nvPicPr>
        <p:blipFill rotWithShape="1">
          <a:blip r:embed="rId4">
            <a:alphaModFix/>
          </a:blip>
          <a:srcRect b="0" l="0" r="0" t="0"/>
          <a:stretch/>
        </p:blipFill>
        <p:spPr>
          <a:xfrm>
            <a:off x="7716254" y="1199821"/>
            <a:ext cx="3629806" cy="5090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3" name="Google Shape;223;p1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24" name="Google Shape;224;p19"/>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Creating Content</a:t>
            </a:r>
            <a:endParaRPr/>
          </a:p>
        </p:txBody>
      </p:sp>
      <p:pic>
        <p:nvPicPr>
          <p:cNvPr descr="A picture containing text&#10;&#10;Description automatically generated" id="225" name="Google Shape;225;p19"/>
          <p:cNvPicPr preferRelativeResize="0"/>
          <p:nvPr/>
        </p:nvPicPr>
        <p:blipFill rotWithShape="1">
          <a:blip r:embed="rId3">
            <a:alphaModFix/>
          </a:blip>
          <a:srcRect b="0" l="0" r="0" t="0"/>
          <a:stretch/>
        </p:blipFill>
        <p:spPr>
          <a:xfrm>
            <a:off x="187160" y="1642596"/>
            <a:ext cx="2678654" cy="4017981"/>
          </a:xfrm>
          <a:prstGeom prst="rect">
            <a:avLst/>
          </a:prstGeom>
          <a:noFill/>
          <a:ln>
            <a:noFill/>
          </a:ln>
        </p:spPr>
      </p:pic>
      <p:pic>
        <p:nvPicPr>
          <p:cNvPr id="226" name="Google Shape;226;p19"/>
          <p:cNvPicPr preferRelativeResize="0"/>
          <p:nvPr/>
        </p:nvPicPr>
        <p:blipFill rotWithShape="1">
          <a:blip r:embed="rId4">
            <a:alphaModFix/>
          </a:blip>
          <a:srcRect b="0" l="0" r="0" t="0"/>
          <a:stretch/>
        </p:blipFill>
        <p:spPr>
          <a:xfrm>
            <a:off x="7357650" y="2898559"/>
            <a:ext cx="4531881" cy="3069984"/>
          </a:xfrm>
          <a:prstGeom prst="rect">
            <a:avLst/>
          </a:prstGeom>
          <a:noFill/>
          <a:ln>
            <a:noFill/>
          </a:ln>
        </p:spPr>
      </p:pic>
      <p:pic>
        <p:nvPicPr>
          <p:cNvPr id="227" name="Google Shape;227;p19"/>
          <p:cNvPicPr preferRelativeResize="0"/>
          <p:nvPr/>
        </p:nvPicPr>
        <p:blipFill rotWithShape="1">
          <a:blip r:embed="rId5">
            <a:alphaModFix/>
          </a:blip>
          <a:srcRect b="0" l="0" r="0" t="0"/>
          <a:stretch/>
        </p:blipFill>
        <p:spPr>
          <a:xfrm>
            <a:off x="3076311" y="3071132"/>
            <a:ext cx="4070841" cy="2724837"/>
          </a:xfrm>
          <a:prstGeom prst="rect">
            <a:avLst/>
          </a:prstGeom>
          <a:noFill/>
          <a:ln>
            <a:noFill/>
          </a:ln>
        </p:spPr>
      </p:pic>
      <p:pic>
        <p:nvPicPr>
          <p:cNvPr descr="A picture containing text, sign, tableware, dishware&#10;&#10;Description automatically generated" id="228" name="Google Shape;228;p19"/>
          <p:cNvPicPr preferRelativeResize="0"/>
          <p:nvPr/>
        </p:nvPicPr>
        <p:blipFill rotWithShape="1">
          <a:blip r:embed="rId6">
            <a:alphaModFix/>
          </a:blip>
          <a:srcRect b="0" l="0" r="0" t="0"/>
          <a:stretch/>
        </p:blipFill>
        <p:spPr>
          <a:xfrm>
            <a:off x="3590782" y="1138115"/>
            <a:ext cx="7533736" cy="1563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 name="Google Shape;70;p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71" name="Google Shape;71;p2"/>
          <p:cNvSpPr txBox="1"/>
          <p:nvPr>
            <p:ph type="title"/>
          </p:nvPr>
        </p:nvSpPr>
        <p:spPr>
          <a:xfrm>
            <a:off x="1225934" y="276621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Rajdhani"/>
              <a:buNone/>
            </a:pPr>
            <a:r>
              <a:rPr b="1" lang="en-US" sz="5400">
                <a:latin typeface="Rajdhani"/>
                <a:ea typeface="Rajdhani"/>
                <a:cs typeface="Rajdhani"/>
                <a:sym typeface="Rajdhani"/>
              </a:rPr>
              <a:t>Social Media Governance</a:t>
            </a:r>
            <a:endParaRPr/>
          </a:p>
        </p:txBody>
      </p:sp>
      <p:pic>
        <p:nvPicPr>
          <p:cNvPr descr="A picture containing text, sign, tableware, dishware&#10;&#10;Description automatically generated" id="72" name="Google Shape;72;p2"/>
          <p:cNvPicPr preferRelativeResize="0"/>
          <p:nvPr/>
        </p:nvPicPr>
        <p:blipFill rotWithShape="1">
          <a:blip r:embed="rId3">
            <a:alphaModFix/>
          </a:blip>
          <a:srcRect b="0" l="0" r="0" t="0"/>
          <a:stretch/>
        </p:blipFill>
        <p:spPr>
          <a:xfrm>
            <a:off x="1937024" y="1041850"/>
            <a:ext cx="8310210" cy="17243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4" name="Google Shape;234;p2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35" name="Google Shape;235;p20"/>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Creating Content</a:t>
            </a:r>
            <a:endParaRPr/>
          </a:p>
        </p:txBody>
      </p:sp>
      <p:sp>
        <p:nvSpPr>
          <p:cNvPr id="236" name="Google Shape;236;p20"/>
          <p:cNvSpPr txBox="1"/>
          <p:nvPr>
            <p:ph idx="1" type="body"/>
          </p:nvPr>
        </p:nvSpPr>
        <p:spPr>
          <a:xfrm>
            <a:off x="717756" y="1584944"/>
            <a:ext cx="10913806" cy="437282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The Elevator Pitch</a:t>
            </a:r>
            <a:endParaRPr/>
          </a:p>
          <a:p>
            <a:pPr indent="-228600" lvl="1" marL="685800" rtl="0" algn="l">
              <a:lnSpc>
                <a:spcPct val="90000"/>
              </a:lnSpc>
              <a:spcBef>
                <a:spcPts val="500"/>
              </a:spcBef>
              <a:spcAft>
                <a:spcPts val="0"/>
              </a:spcAft>
              <a:buClr>
                <a:schemeClr val="dk1"/>
              </a:buClr>
              <a:buSzPts val="1600"/>
              <a:buChar char="•"/>
            </a:pPr>
            <a:r>
              <a:rPr lang="en-US" sz="1600"/>
              <a:t>A brief, persuasive speech that you can use to spark interest in what your organization does.</a:t>
            </a:r>
            <a:endParaRPr/>
          </a:p>
          <a:p>
            <a:pPr indent="-228600" lvl="1" marL="685800" rtl="0" algn="l">
              <a:lnSpc>
                <a:spcPct val="90000"/>
              </a:lnSpc>
              <a:spcBef>
                <a:spcPts val="500"/>
              </a:spcBef>
              <a:spcAft>
                <a:spcPts val="0"/>
              </a:spcAft>
              <a:buClr>
                <a:schemeClr val="dk1"/>
              </a:buClr>
              <a:buSzPts val="1600"/>
              <a:buChar char="•"/>
            </a:pPr>
            <a:r>
              <a:rPr lang="en-US" sz="1600"/>
              <a:t>Should last no longer than a short elevator ride of 20-30 seconds.</a:t>
            </a:r>
            <a:endParaRPr/>
          </a:p>
          <a:p>
            <a:pPr indent="-228600" lvl="1" marL="685800" rtl="0" algn="l">
              <a:lnSpc>
                <a:spcPct val="90000"/>
              </a:lnSpc>
              <a:spcBef>
                <a:spcPts val="500"/>
              </a:spcBef>
              <a:spcAft>
                <a:spcPts val="0"/>
              </a:spcAft>
              <a:buClr>
                <a:schemeClr val="dk1"/>
              </a:buClr>
              <a:buSzPts val="1600"/>
              <a:buChar char="•"/>
            </a:pPr>
            <a:r>
              <a:rPr lang="en-US" sz="1600"/>
              <a:t>Should be interesting and memorable, and still explain what makes your organization unique.</a:t>
            </a:r>
            <a:endParaRPr/>
          </a:p>
          <a:p>
            <a:pPr indent="-457200" lvl="0" marL="457200" rtl="0" algn="l">
              <a:lnSpc>
                <a:spcPct val="90000"/>
              </a:lnSpc>
              <a:spcBef>
                <a:spcPts val="1000"/>
              </a:spcBef>
              <a:spcAft>
                <a:spcPts val="0"/>
              </a:spcAft>
              <a:buClr>
                <a:schemeClr val="dk1"/>
              </a:buClr>
              <a:buSzPts val="2000"/>
              <a:buAutoNum type="arabicPeriod"/>
            </a:pPr>
            <a:r>
              <a:rPr lang="en-US" sz="2000"/>
              <a:t>Identify your goals</a:t>
            </a:r>
            <a:endParaRPr/>
          </a:p>
          <a:p>
            <a:pPr indent="-228600" lvl="1" marL="685800" rtl="0" algn="l">
              <a:lnSpc>
                <a:spcPct val="90000"/>
              </a:lnSpc>
              <a:spcBef>
                <a:spcPts val="500"/>
              </a:spcBef>
              <a:spcAft>
                <a:spcPts val="0"/>
              </a:spcAft>
              <a:buClr>
                <a:schemeClr val="dk1"/>
              </a:buClr>
              <a:buSzPts val="1400"/>
              <a:buChar char="•"/>
            </a:pPr>
            <a:r>
              <a:rPr lang="en-US" sz="1400"/>
              <a:t>Start by thinking about the objective of your pitch. Do you want to tell potential new members about your organization? Do you have marketing opportunity?</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US" sz="2000"/>
              <a:t>Explain what you do</a:t>
            </a:r>
            <a:endParaRPr/>
          </a:p>
          <a:p>
            <a:pPr indent="-228600" lvl="1" marL="685800" rtl="0" algn="l">
              <a:lnSpc>
                <a:spcPct val="90000"/>
              </a:lnSpc>
              <a:spcBef>
                <a:spcPts val="500"/>
              </a:spcBef>
              <a:spcAft>
                <a:spcPts val="0"/>
              </a:spcAft>
              <a:buClr>
                <a:schemeClr val="dk1"/>
              </a:buClr>
              <a:buSzPts val="1400"/>
              <a:buChar char="•"/>
            </a:pPr>
            <a:r>
              <a:rPr lang="en-US" sz="1400"/>
              <a:t>Start your pitch by describing what your organization does, how you help people, and what you have accomplished as a team.</a:t>
            </a:r>
            <a:endParaRPr/>
          </a:p>
          <a:p>
            <a:pPr indent="-342900" lvl="0" marL="342900" rtl="0" algn="l">
              <a:lnSpc>
                <a:spcPct val="90000"/>
              </a:lnSpc>
              <a:spcBef>
                <a:spcPts val="1000"/>
              </a:spcBef>
              <a:spcAft>
                <a:spcPts val="0"/>
              </a:spcAft>
              <a:buClr>
                <a:schemeClr val="dk1"/>
              </a:buClr>
              <a:buSzPts val="2000"/>
              <a:buFont typeface="Calibri"/>
              <a:buAutoNum type="arabicPeriod"/>
            </a:pPr>
            <a:r>
              <a:rPr lang="en-US" sz="2000"/>
              <a:t>What makes your group unique</a:t>
            </a:r>
            <a:endParaRPr/>
          </a:p>
          <a:p>
            <a:pPr indent="-228600" lvl="1" marL="685800" rtl="0" algn="l">
              <a:lnSpc>
                <a:spcPct val="90000"/>
              </a:lnSpc>
              <a:spcBef>
                <a:spcPts val="500"/>
              </a:spcBef>
              <a:spcAft>
                <a:spcPts val="0"/>
              </a:spcAft>
              <a:buClr>
                <a:schemeClr val="dk1"/>
              </a:buClr>
              <a:buSzPts val="1400"/>
              <a:buChar char="•"/>
            </a:pPr>
            <a:r>
              <a:rPr lang="en-US" sz="1400"/>
              <a:t>Say what makes your organization or idea the best fit for whoever you're talking to and how it stands out from the crowd.</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US" sz="2000"/>
              <a:t>Ask a question</a:t>
            </a:r>
            <a:endParaRPr/>
          </a:p>
          <a:p>
            <a:pPr indent="-228600" lvl="1" marL="685800" rtl="0" algn="l">
              <a:lnSpc>
                <a:spcPct val="90000"/>
              </a:lnSpc>
              <a:spcBef>
                <a:spcPts val="500"/>
              </a:spcBef>
              <a:spcAft>
                <a:spcPts val="0"/>
              </a:spcAft>
              <a:buClr>
                <a:schemeClr val="dk1"/>
              </a:buClr>
              <a:buSzPts val="1400"/>
              <a:buChar char="•"/>
            </a:pPr>
            <a:r>
              <a:rPr lang="en-US" sz="1400"/>
              <a:t>Ask open ended 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2" name="Google Shape;242;p2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43" name="Google Shape;243;p21"/>
          <p:cNvSpPr txBox="1"/>
          <p:nvPr>
            <p:ph type="title"/>
          </p:nvPr>
        </p:nvSpPr>
        <p:spPr>
          <a:xfrm>
            <a:off x="1613669" y="163337"/>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Arial Black"/>
              <a:buNone/>
            </a:pPr>
            <a:r>
              <a:rPr lang="en-US" sz="3600"/>
              <a:t>Making it useful for your membership</a:t>
            </a:r>
            <a:endParaRPr/>
          </a:p>
        </p:txBody>
      </p:sp>
      <p:sp>
        <p:nvSpPr>
          <p:cNvPr id="244" name="Google Shape;244;p21"/>
          <p:cNvSpPr txBox="1"/>
          <p:nvPr/>
        </p:nvSpPr>
        <p:spPr>
          <a:xfrm>
            <a:off x="1409700" y="1278231"/>
            <a:ext cx="8724900" cy="282315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Where your creativity will be tested.</a:t>
            </a:r>
            <a:endParaRPr/>
          </a:p>
          <a:p>
            <a:pPr indent="0" lvl="0" marL="0" marR="0" rtl="0" algn="l">
              <a:lnSpc>
                <a:spcPct val="90000"/>
              </a:lnSpc>
              <a:spcBef>
                <a:spcPts val="100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Ask yourself this:</a:t>
            </a:r>
            <a:endParaRPr/>
          </a:p>
          <a:p>
            <a:pPr indent="-228600" lvl="1" marL="685800" marR="0" rtl="0" algn="l">
              <a:lnSpc>
                <a:spcPct val="90000"/>
              </a:lnSpc>
              <a:spcBef>
                <a:spcPts val="5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“What does my unit do well right now?”</a:t>
            </a:r>
            <a:endParaRPr/>
          </a:p>
          <a:p>
            <a:pPr indent="-228600" lvl="1" marL="685800" marR="0" rtl="0" algn="l">
              <a:lnSpc>
                <a:spcPct val="90000"/>
              </a:lnSpc>
              <a:spcBef>
                <a:spcPts val="5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“What could we improve on?”</a:t>
            </a:r>
            <a:endParaRPr/>
          </a:p>
          <a:p>
            <a:pPr indent="-228600" lvl="1" marL="685800" marR="0" rtl="0" algn="l">
              <a:lnSpc>
                <a:spcPct val="90000"/>
              </a:lnSpc>
              <a:spcBef>
                <a:spcPts val="5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“What tools are we not utilizing that are free?”</a:t>
            </a:r>
            <a:endParaRPr/>
          </a:p>
          <a:p>
            <a:pPr indent="-228600" lvl="1" marL="685800" marR="0" rtl="0" algn="l">
              <a:lnSpc>
                <a:spcPct val="90000"/>
              </a:lnSpc>
              <a:spcBef>
                <a:spcPts val="5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“If I was a new person and I wanted to find something specific, how would I do that?”</a:t>
            </a:r>
            <a:endParaRPr/>
          </a:p>
          <a:p>
            <a:pPr indent="-228600" lvl="1" marL="685800" marR="0" rtl="0" algn="l">
              <a:lnSpc>
                <a:spcPct val="90000"/>
              </a:lnSpc>
              <a:spcBef>
                <a:spcPts val="5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“Why do we have multiple different websites and locations to find information?”</a:t>
            </a:r>
            <a:endParaRPr/>
          </a:p>
          <a:p>
            <a:pPr indent="-228600" lvl="1" marL="685800" marR="0" rtl="0" algn="l">
              <a:lnSpc>
                <a:spcPct val="90000"/>
              </a:lnSpc>
              <a:spcBef>
                <a:spcPts val="5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“Is this easily usable for the general public, our membership, and our more senior members?”</a:t>
            </a:r>
            <a:endParaRPr/>
          </a:p>
        </p:txBody>
      </p:sp>
      <p:pic>
        <p:nvPicPr>
          <p:cNvPr id="245" name="Google Shape;245;p21"/>
          <p:cNvPicPr preferRelativeResize="0"/>
          <p:nvPr/>
        </p:nvPicPr>
        <p:blipFill rotWithShape="1">
          <a:blip r:embed="rId3">
            <a:alphaModFix/>
          </a:blip>
          <a:srcRect b="0" l="0" r="0" t="0"/>
          <a:stretch/>
        </p:blipFill>
        <p:spPr>
          <a:xfrm>
            <a:off x="838198" y="3866849"/>
            <a:ext cx="10507861" cy="25552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2" name="Google Shape;252;p2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53" name="Google Shape;253;p22"/>
          <p:cNvSpPr txBox="1"/>
          <p:nvPr>
            <p:ph type="title"/>
          </p:nvPr>
        </p:nvSpPr>
        <p:spPr>
          <a:xfrm>
            <a:off x="1225934" y="3050994"/>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What NHQ/MAC has for YOU</a:t>
            </a:r>
            <a:endParaRPr/>
          </a:p>
        </p:txBody>
      </p:sp>
      <p:pic>
        <p:nvPicPr>
          <p:cNvPr descr="A picture containing text, sign, tableware, dishware&#10;&#10;Description automatically generated" id="254" name="Google Shape;254;p22"/>
          <p:cNvPicPr preferRelativeResize="0"/>
          <p:nvPr/>
        </p:nvPicPr>
        <p:blipFill rotWithShape="1">
          <a:blip r:embed="rId3">
            <a:alphaModFix/>
          </a:blip>
          <a:srcRect b="0" l="0" r="0" t="0"/>
          <a:stretch/>
        </p:blipFill>
        <p:spPr>
          <a:xfrm>
            <a:off x="1861370" y="725679"/>
            <a:ext cx="8461518" cy="17557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1" name="Google Shape;261;p2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262" name="Google Shape;262;p23"/>
          <p:cNvSpPr txBox="1"/>
          <p:nvPr>
            <p:ph type="title"/>
          </p:nvPr>
        </p:nvSpPr>
        <p:spPr>
          <a:xfrm>
            <a:off x="1621410" y="167158"/>
            <a:ext cx="9732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Font typeface="Rajdhani"/>
              <a:buNone/>
            </a:pPr>
            <a:r>
              <a:rPr b="1" lang="en-US" sz="5000">
                <a:latin typeface="Rajdhani"/>
                <a:ea typeface="Rajdhani"/>
                <a:cs typeface="Rajdhani"/>
                <a:sym typeface="Rajdhani"/>
              </a:rPr>
              <a:t>A New Strategy</a:t>
            </a:r>
            <a:endParaRPr b="1" sz="5000">
              <a:latin typeface="Rajdhani"/>
              <a:ea typeface="Rajdhani"/>
              <a:cs typeface="Rajdhani"/>
              <a:sym typeface="Rajdhani"/>
            </a:endParaRPr>
          </a:p>
        </p:txBody>
      </p:sp>
      <p:pic>
        <p:nvPicPr>
          <p:cNvPr id="263" name="Google Shape;263;p23"/>
          <p:cNvPicPr preferRelativeResize="0"/>
          <p:nvPr/>
        </p:nvPicPr>
        <p:blipFill rotWithShape="1">
          <a:blip r:embed="rId3">
            <a:alphaModFix/>
          </a:blip>
          <a:srcRect b="0" l="0" r="0" t="0"/>
          <a:stretch/>
        </p:blipFill>
        <p:spPr>
          <a:xfrm>
            <a:off x="5183200" y="2057400"/>
            <a:ext cx="6172200" cy="3803700"/>
          </a:xfrm>
          <a:prstGeom prst="rect">
            <a:avLst/>
          </a:prstGeom>
          <a:noFill/>
          <a:ln>
            <a:noFill/>
          </a:ln>
        </p:spPr>
      </p:pic>
      <p:pic>
        <p:nvPicPr>
          <p:cNvPr id="264" name="Google Shape;264;p23"/>
          <p:cNvPicPr preferRelativeResize="0"/>
          <p:nvPr/>
        </p:nvPicPr>
        <p:blipFill rotWithShape="1">
          <a:blip r:embed="rId4">
            <a:alphaModFix/>
          </a:blip>
          <a:srcRect b="0" l="22035" r="9188" t="0"/>
          <a:stretch/>
        </p:blipFill>
        <p:spPr>
          <a:xfrm>
            <a:off x="839800" y="2057400"/>
            <a:ext cx="3932100" cy="3811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BDBDBD"/>
                </a:solidFill>
                <a:latin typeface="Arial Black"/>
                <a:ea typeface="Arial Black"/>
                <a:cs typeface="Arial Black"/>
                <a:sym typeface="Arial Black"/>
              </a:rPr>
              <a:t>‹#›</a:t>
            </a:fld>
            <a:endParaRPr b="1" i="0" sz="1600" u="none" cap="none" strike="noStrike">
              <a:solidFill>
                <a:srgbClr val="BDBDBD"/>
              </a:solidFill>
              <a:latin typeface="Arial Black"/>
              <a:ea typeface="Arial Black"/>
              <a:cs typeface="Arial Black"/>
              <a:sym typeface="Arial Black"/>
            </a:endParaRPr>
          </a:p>
        </p:txBody>
      </p:sp>
      <p:sp>
        <p:nvSpPr>
          <p:cNvPr id="270" name="Google Shape;270;p24"/>
          <p:cNvSpPr txBox="1"/>
          <p:nvPr>
            <p:ph type="title"/>
          </p:nvPr>
        </p:nvSpPr>
        <p:spPr>
          <a:xfrm>
            <a:off x="1621410" y="167158"/>
            <a:ext cx="9732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b="1" lang="en-US" sz="5000">
                <a:latin typeface="Rajdhani"/>
                <a:ea typeface="Rajdhani"/>
                <a:cs typeface="Rajdhani"/>
                <a:sym typeface="Rajdhani"/>
              </a:rPr>
              <a:t>SITREP</a:t>
            </a:r>
            <a:endParaRPr b="1" sz="5000">
              <a:latin typeface="Rajdhani"/>
              <a:ea typeface="Rajdhani"/>
              <a:cs typeface="Rajdhani"/>
              <a:sym typeface="Rajdhani"/>
            </a:endParaRPr>
          </a:p>
          <a:p>
            <a:pPr indent="0" lvl="0" marL="0" rtl="0" algn="ctr">
              <a:lnSpc>
                <a:spcPct val="90000"/>
              </a:lnSpc>
              <a:spcBef>
                <a:spcPts val="0"/>
              </a:spcBef>
              <a:spcAft>
                <a:spcPts val="0"/>
              </a:spcAft>
              <a:buClr>
                <a:schemeClr val="dk1"/>
              </a:buClr>
              <a:buSzPts val="4399"/>
              <a:buFont typeface="Arial Black"/>
              <a:buNone/>
            </a:pPr>
            <a:r>
              <a:rPr lang="en-US" sz="1933">
                <a:latin typeface="Ubuntu"/>
                <a:ea typeface="Ubuntu"/>
                <a:cs typeface="Ubuntu"/>
                <a:sym typeface="Ubuntu"/>
              </a:rPr>
              <a:t>The state of the current Public Affairs Program</a:t>
            </a:r>
            <a:endParaRPr sz="3800">
              <a:latin typeface="Ubuntu"/>
              <a:ea typeface="Ubuntu"/>
              <a:cs typeface="Ubuntu"/>
              <a:sym typeface="Ubuntu"/>
            </a:endParaRPr>
          </a:p>
        </p:txBody>
      </p:sp>
      <p:pic>
        <p:nvPicPr>
          <p:cNvPr id="271" name="Google Shape;271;p24" title="Chart"/>
          <p:cNvPicPr preferRelativeResize="0"/>
          <p:nvPr/>
        </p:nvPicPr>
        <p:blipFill rotWithShape="1">
          <a:blip r:embed="rId3">
            <a:alphaModFix/>
          </a:blip>
          <a:srcRect b="0" l="0" r="0" t="0"/>
          <a:stretch/>
        </p:blipFill>
        <p:spPr>
          <a:xfrm>
            <a:off x="3740463" y="1492850"/>
            <a:ext cx="8149212" cy="5038916"/>
          </a:xfrm>
          <a:prstGeom prst="rect">
            <a:avLst/>
          </a:prstGeom>
          <a:noFill/>
          <a:ln>
            <a:noFill/>
          </a:ln>
        </p:spPr>
      </p:pic>
      <p:sp>
        <p:nvSpPr>
          <p:cNvPr id="272" name="Google Shape;272;p24"/>
          <p:cNvSpPr txBox="1"/>
          <p:nvPr/>
        </p:nvSpPr>
        <p:spPr>
          <a:xfrm>
            <a:off x="3914250" y="2874900"/>
            <a:ext cx="1497900" cy="11082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000"/>
              <a:buFont typeface="Ubuntu"/>
              <a:buNone/>
            </a:pPr>
            <a:r>
              <a:rPr b="0" i="0" lang="en-US" sz="2000" u="none" cap="none" strike="noStrike">
                <a:solidFill>
                  <a:schemeClr val="dk1"/>
                </a:solidFill>
                <a:latin typeface="Ubuntu"/>
                <a:ea typeface="Ubuntu"/>
                <a:cs typeface="Ubuntu"/>
                <a:sym typeface="Ubuntu"/>
              </a:rPr>
              <a:t>551 PAOS</a:t>
            </a:r>
            <a:endParaRPr b="0" i="0" sz="2000" u="none" cap="none" strike="noStrike">
              <a:solidFill>
                <a:schemeClr val="dk1"/>
              </a:solidFill>
              <a:latin typeface="Ubuntu"/>
              <a:ea typeface="Ubuntu"/>
              <a:cs typeface="Ubuntu"/>
              <a:sym typeface="Ubuntu"/>
            </a:endParaRPr>
          </a:p>
          <a:p>
            <a:pPr indent="0" lvl="0" marL="0" marR="0" rtl="0" algn="ctr">
              <a:spcBef>
                <a:spcPts val="0"/>
              </a:spcBef>
              <a:spcAft>
                <a:spcPts val="0"/>
              </a:spcAft>
              <a:buClr>
                <a:schemeClr val="dk1"/>
              </a:buClr>
              <a:buSzPts val="2000"/>
              <a:buFont typeface="Ubuntu"/>
              <a:buNone/>
            </a:pPr>
            <a:r>
              <a:rPr b="0" i="0" lang="en-US" sz="2000" u="none" cap="none" strike="noStrike">
                <a:solidFill>
                  <a:schemeClr val="dk1"/>
                </a:solidFill>
                <a:latin typeface="Ubuntu"/>
                <a:ea typeface="Ubuntu"/>
                <a:cs typeface="Ubuntu"/>
                <a:sym typeface="Ubuntu"/>
              </a:rPr>
              <a:t>WITH A RATING</a:t>
            </a:r>
            <a:endParaRPr b="0" i="0" sz="2000" u="none" cap="none" strike="noStrike">
              <a:solidFill>
                <a:schemeClr val="dk1"/>
              </a:solidFill>
              <a:latin typeface="Ubuntu"/>
              <a:ea typeface="Ubuntu"/>
              <a:cs typeface="Ubuntu"/>
              <a:sym typeface="Ubuntu"/>
            </a:endParaRPr>
          </a:p>
        </p:txBody>
      </p:sp>
      <p:cxnSp>
        <p:nvCxnSpPr>
          <p:cNvPr id="273" name="Google Shape;273;p24"/>
          <p:cNvCxnSpPr>
            <a:stCxn id="272" idx="3"/>
          </p:cNvCxnSpPr>
          <p:nvPr/>
        </p:nvCxnSpPr>
        <p:spPr>
          <a:xfrm>
            <a:off x="5412150" y="3429000"/>
            <a:ext cx="1552200" cy="106800"/>
          </a:xfrm>
          <a:prstGeom prst="straightConnector1">
            <a:avLst/>
          </a:prstGeom>
          <a:noFill/>
          <a:ln cap="flat" cmpd="sng" w="38100">
            <a:solidFill>
              <a:schemeClr val="dk1"/>
            </a:solidFill>
            <a:prstDash val="solid"/>
            <a:round/>
            <a:headEnd len="sm" w="sm" type="none"/>
            <a:tailEnd len="sm" w="sm" type="none"/>
          </a:ln>
        </p:spPr>
      </p:cxnSp>
      <p:sp>
        <p:nvSpPr>
          <p:cNvPr id="274" name="Google Shape;274;p24"/>
          <p:cNvSpPr txBox="1"/>
          <p:nvPr/>
        </p:nvSpPr>
        <p:spPr>
          <a:xfrm>
            <a:off x="3996875" y="4371850"/>
            <a:ext cx="1895100" cy="11082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C00000"/>
              </a:buClr>
              <a:buSzPts val="2000"/>
              <a:buFont typeface="Ubuntu"/>
              <a:buNone/>
            </a:pPr>
            <a:r>
              <a:rPr b="0" i="0" lang="en-US" sz="2000" u="none" cap="none" strike="noStrike">
                <a:solidFill>
                  <a:srgbClr val="C00000"/>
                </a:solidFill>
                <a:latin typeface="Ubuntu"/>
                <a:ea typeface="Ubuntu"/>
                <a:cs typeface="Ubuntu"/>
                <a:sym typeface="Ubuntu"/>
              </a:rPr>
              <a:t>1242 PAOS</a:t>
            </a:r>
            <a:endParaRPr b="0" i="0" sz="2000" u="none" cap="none" strike="noStrike">
              <a:solidFill>
                <a:srgbClr val="C00000"/>
              </a:solidFill>
              <a:latin typeface="Ubuntu"/>
              <a:ea typeface="Ubuntu"/>
              <a:cs typeface="Ubuntu"/>
              <a:sym typeface="Ubuntu"/>
            </a:endParaRPr>
          </a:p>
          <a:p>
            <a:pPr indent="0" lvl="0" marL="0" marR="0" rtl="0" algn="ctr">
              <a:spcBef>
                <a:spcPts val="0"/>
              </a:spcBef>
              <a:spcAft>
                <a:spcPts val="0"/>
              </a:spcAft>
              <a:buClr>
                <a:srgbClr val="C00000"/>
              </a:buClr>
              <a:buSzPts val="2000"/>
              <a:buFont typeface="Ubuntu"/>
              <a:buNone/>
            </a:pPr>
            <a:r>
              <a:rPr b="0" i="0" lang="en-US" sz="2000" u="none" cap="none" strike="noStrike">
                <a:solidFill>
                  <a:srgbClr val="C00000"/>
                </a:solidFill>
                <a:latin typeface="Ubuntu"/>
                <a:ea typeface="Ubuntu"/>
                <a:cs typeface="Ubuntu"/>
                <a:sym typeface="Ubuntu"/>
              </a:rPr>
              <a:t>WITH NO RATING</a:t>
            </a:r>
            <a:endParaRPr b="0" i="0" sz="2000" u="none" cap="none" strike="noStrike">
              <a:solidFill>
                <a:srgbClr val="C00000"/>
              </a:solidFill>
              <a:latin typeface="Ubuntu"/>
              <a:ea typeface="Ubuntu"/>
              <a:cs typeface="Ubuntu"/>
              <a:sym typeface="Ubuntu"/>
            </a:endParaRPr>
          </a:p>
        </p:txBody>
      </p:sp>
      <p:cxnSp>
        <p:nvCxnSpPr>
          <p:cNvPr id="275" name="Google Shape;275;p24"/>
          <p:cNvCxnSpPr>
            <a:stCxn id="274" idx="3"/>
          </p:cNvCxnSpPr>
          <p:nvPr/>
        </p:nvCxnSpPr>
        <p:spPr>
          <a:xfrm flipH="1" rot="10800000">
            <a:off x="5891975" y="4374850"/>
            <a:ext cx="2922300" cy="551100"/>
          </a:xfrm>
          <a:prstGeom prst="straightConnector1">
            <a:avLst/>
          </a:prstGeom>
          <a:noFill/>
          <a:ln cap="flat" cmpd="sng" w="38100">
            <a:solidFill>
              <a:schemeClr val="dk1"/>
            </a:solidFill>
            <a:prstDash val="solid"/>
            <a:round/>
            <a:headEnd len="sm" w="sm" type="none"/>
            <a:tailEnd len="sm" w="sm" type="none"/>
          </a:ln>
        </p:spPr>
      </p:cxnSp>
      <p:sp>
        <p:nvSpPr>
          <p:cNvPr id="276" name="Google Shape;276;p24"/>
          <p:cNvSpPr txBox="1"/>
          <p:nvPr/>
        </p:nvSpPr>
        <p:spPr>
          <a:xfrm>
            <a:off x="87200" y="5970875"/>
            <a:ext cx="2774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Data As Of: Jan 20th, 202</a:t>
            </a:r>
            <a:r>
              <a:rPr lang="en-US" sz="1200"/>
              <a:t>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PAO Unit Assignment And Qualifications Report (eServices)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5" title="Chart"/>
          <p:cNvPicPr preferRelativeResize="0"/>
          <p:nvPr/>
        </p:nvPicPr>
        <p:blipFill rotWithShape="1">
          <a:blip r:embed="rId3">
            <a:alphaModFix/>
          </a:blip>
          <a:srcRect b="0" l="0" r="0" t="0"/>
          <a:stretch/>
        </p:blipFill>
        <p:spPr>
          <a:xfrm>
            <a:off x="3401729" y="1520150"/>
            <a:ext cx="8060745" cy="4977525"/>
          </a:xfrm>
          <a:prstGeom prst="rect">
            <a:avLst/>
          </a:prstGeom>
          <a:noFill/>
          <a:ln>
            <a:noFill/>
          </a:ln>
        </p:spPr>
      </p:pic>
      <p:sp>
        <p:nvSpPr>
          <p:cNvPr id="282" name="Google Shape;282;p2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BDBDBD"/>
                </a:solidFill>
                <a:latin typeface="Arial Black"/>
                <a:ea typeface="Arial Black"/>
                <a:cs typeface="Arial Black"/>
                <a:sym typeface="Arial Black"/>
              </a:rPr>
              <a:t>‹#›</a:t>
            </a:fld>
            <a:endParaRPr b="1" i="0" sz="1600" u="none" cap="none" strike="noStrike">
              <a:solidFill>
                <a:srgbClr val="BDBDBD"/>
              </a:solidFill>
              <a:latin typeface="Arial Black"/>
              <a:ea typeface="Arial Black"/>
              <a:cs typeface="Arial Black"/>
              <a:sym typeface="Arial Black"/>
            </a:endParaRPr>
          </a:p>
        </p:txBody>
      </p:sp>
      <p:sp>
        <p:nvSpPr>
          <p:cNvPr id="283" name="Google Shape;283;p25"/>
          <p:cNvSpPr txBox="1"/>
          <p:nvPr>
            <p:ph type="title"/>
          </p:nvPr>
        </p:nvSpPr>
        <p:spPr>
          <a:xfrm>
            <a:off x="1621410" y="167158"/>
            <a:ext cx="9732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b="1" lang="en-US" sz="5000">
                <a:latin typeface="Rajdhani"/>
                <a:ea typeface="Rajdhani"/>
                <a:cs typeface="Rajdhani"/>
                <a:sym typeface="Rajdhani"/>
              </a:rPr>
              <a:t>SITREP</a:t>
            </a:r>
            <a:endParaRPr b="1" sz="5000">
              <a:latin typeface="Rajdhani"/>
              <a:ea typeface="Rajdhani"/>
              <a:cs typeface="Rajdhani"/>
              <a:sym typeface="Rajdhani"/>
            </a:endParaRPr>
          </a:p>
          <a:p>
            <a:pPr indent="0" lvl="0" marL="0" rtl="0" algn="ctr">
              <a:lnSpc>
                <a:spcPct val="90000"/>
              </a:lnSpc>
              <a:spcBef>
                <a:spcPts val="0"/>
              </a:spcBef>
              <a:spcAft>
                <a:spcPts val="0"/>
              </a:spcAft>
              <a:buClr>
                <a:schemeClr val="dk1"/>
              </a:buClr>
              <a:buSzPts val="4399"/>
              <a:buFont typeface="Arial Black"/>
              <a:buNone/>
            </a:pPr>
            <a:r>
              <a:rPr lang="en-US" sz="1933">
                <a:latin typeface="Ubuntu"/>
                <a:ea typeface="Ubuntu"/>
                <a:cs typeface="Ubuntu"/>
                <a:sym typeface="Ubuntu"/>
              </a:rPr>
              <a:t>The state of the current Public Affairs Program</a:t>
            </a:r>
            <a:endParaRPr sz="3800">
              <a:latin typeface="Ubuntu"/>
              <a:ea typeface="Ubuntu"/>
              <a:cs typeface="Ubuntu"/>
              <a:sym typeface="Ubuntu"/>
            </a:endParaRPr>
          </a:p>
        </p:txBody>
      </p:sp>
      <p:sp>
        <p:nvSpPr>
          <p:cNvPr id="284" name="Google Shape;284;p25"/>
          <p:cNvSpPr txBox="1"/>
          <p:nvPr/>
        </p:nvSpPr>
        <p:spPr>
          <a:xfrm>
            <a:off x="3625500" y="2721000"/>
            <a:ext cx="1714500" cy="14160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000"/>
              <a:buFont typeface="Ubuntu"/>
              <a:buNone/>
            </a:pPr>
            <a:r>
              <a:rPr b="0" i="0" lang="en-US" sz="2000" u="none" cap="none" strike="noStrike">
                <a:solidFill>
                  <a:schemeClr val="dk1"/>
                </a:solidFill>
                <a:latin typeface="Ubuntu"/>
                <a:ea typeface="Ubuntu"/>
                <a:cs typeface="Ubuntu"/>
                <a:sym typeface="Ubuntu"/>
              </a:rPr>
              <a:t>350 UNITS</a:t>
            </a:r>
            <a:endParaRPr b="0" i="0" sz="2000" u="none" cap="none" strike="noStrike">
              <a:solidFill>
                <a:schemeClr val="dk1"/>
              </a:solidFill>
              <a:latin typeface="Ubuntu"/>
              <a:ea typeface="Ubuntu"/>
              <a:cs typeface="Ubuntu"/>
              <a:sym typeface="Ubuntu"/>
            </a:endParaRPr>
          </a:p>
          <a:p>
            <a:pPr indent="0" lvl="0" marL="0" marR="0" rtl="0" algn="ctr">
              <a:spcBef>
                <a:spcPts val="0"/>
              </a:spcBef>
              <a:spcAft>
                <a:spcPts val="0"/>
              </a:spcAft>
              <a:buClr>
                <a:schemeClr val="dk1"/>
              </a:buClr>
              <a:buSzPts val="2000"/>
              <a:buFont typeface="Ubuntu"/>
              <a:buNone/>
            </a:pPr>
            <a:r>
              <a:rPr b="0" i="0" lang="en-US" sz="2000" u="none" cap="none" strike="noStrike">
                <a:solidFill>
                  <a:schemeClr val="dk1"/>
                </a:solidFill>
                <a:latin typeface="Ubuntu"/>
                <a:ea typeface="Ubuntu"/>
                <a:cs typeface="Ubuntu"/>
                <a:sym typeface="Ubuntu"/>
              </a:rPr>
              <a:t>WITH A QUALIFIED PAO</a:t>
            </a:r>
            <a:endParaRPr b="0" i="0" sz="2000" u="none" cap="none" strike="noStrike">
              <a:solidFill>
                <a:schemeClr val="dk1"/>
              </a:solidFill>
              <a:latin typeface="Ubuntu"/>
              <a:ea typeface="Ubuntu"/>
              <a:cs typeface="Ubuntu"/>
              <a:sym typeface="Ubuntu"/>
            </a:endParaRPr>
          </a:p>
        </p:txBody>
      </p:sp>
      <p:cxnSp>
        <p:nvCxnSpPr>
          <p:cNvPr id="285" name="Google Shape;285;p25"/>
          <p:cNvCxnSpPr>
            <a:stCxn id="284" idx="3"/>
          </p:cNvCxnSpPr>
          <p:nvPr/>
        </p:nvCxnSpPr>
        <p:spPr>
          <a:xfrm flipH="1" rot="10800000">
            <a:off x="5340000" y="3346200"/>
            <a:ext cx="1840800" cy="82800"/>
          </a:xfrm>
          <a:prstGeom prst="straightConnector1">
            <a:avLst/>
          </a:prstGeom>
          <a:noFill/>
          <a:ln cap="flat" cmpd="sng" w="38100">
            <a:solidFill>
              <a:schemeClr val="dk1"/>
            </a:solidFill>
            <a:prstDash val="solid"/>
            <a:round/>
            <a:headEnd len="sm" w="sm" type="none"/>
            <a:tailEnd len="sm" w="sm" type="none"/>
          </a:ln>
        </p:spPr>
      </p:cxnSp>
      <p:sp>
        <p:nvSpPr>
          <p:cNvPr id="286" name="Google Shape;286;p25"/>
          <p:cNvSpPr txBox="1"/>
          <p:nvPr/>
        </p:nvSpPr>
        <p:spPr>
          <a:xfrm>
            <a:off x="3996875" y="4371850"/>
            <a:ext cx="1895100" cy="14160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C00000"/>
              </a:buClr>
              <a:buSzPts val="2000"/>
              <a:buFont typeface="Ubuntu"/>
              <a:buNone/>
            </a:pPr>
            <a:r>
              <a:rPr b="0" i="0" lang="en-US" sz="2000" u="none" cap="none" strike="noStrike">
                <a:solidFill>
                  <a:srgbClr val="C00000"/>
                </a:solidFill>
                <a:latin typeface="Ubuntu"/>
                <a:ea typeface="Ubuntu"/>
                <a:cs typeface="Ubuntu"/>
                <a:sym typeface="Ubuntu"/>
              </a:rPr>
              <a:t>1060 UNITS</a:t>
            </a:r>
            <a:endParaRPr b="0" i="0" sz="2000" u="none" cap="none" strike="noStrike">
              <a:solidFill>
                <a:srgbClr val="C00000"/>
              </a:solidFill>
              <a:latin typeface="Ubuntu"/>
              <a:ea typeface="Ubuntu"/>
              <a:cs typeface="Ubuntu"/>
              <a:sym typeface="Ubuntu"/>
            </a:endParaRPr>
          </a:p>
          <a:p>
            <a:pPr indent="0" lvl="0" marL="0" marR="0" rtl="0" algn="ctr">
              <a:spcBef>
                <a:spcPts val="0"/>
              </a:spcBef>
              <a:spcAft>
                <a:spcPts val="0"/>
              </a:spcAft>
              <a:buClr>
                <a:srgbClr val="C00000"/>
              </a:buClr>
              <a:buSzPts val="2000"/>
              <a:buFont typeface="Ubuntu"/>
              <a:buNone/>
            </a:pPr>
            <a:r>
              <a:rPr b="0" i="0" lang="en-US" sz="2000" u="none" cap="none" strike="noStrike">
                <a:solidFill>
                  <a:srgbClr val="C00000"/>
                </a:solidFill>
                <a:latin typeface="Ubuntu"/>
                <a:ea typeface="Ubuntu"/>
                <a:cs typeface="Ubuntu"/>
                <a:sym typeface="Ubuntu"/>
              </a:rPr>
              <a:t>WITHOUT A QUALIFIED PAO</a:t>
            </a:r>
            <a:endParaRPr b="0" i="0" sz="2000" u="none" cap="none" strike="noStrike">
              <a:solidFill>
                <a:srgbClr val="C00000"/>
              </a:solidFill>
              <a:latin typeface="Ubuntu"/>
              <a:ea typeface="Ubuntu"/>
              <a:cs typeface="Ubuntu"/>
              <a:sym typeface="Ubuntu"/>
            </a:endParaRPr>
          </a:p>
        </p:txBody>
      </p:sp>
      <p:cxnSp>
        <p:nvCxnSpPr>
          <p:cNvPr id="287" name="Google Shape;287;p25"/>
          <p:cNvCxnSpPr>
            <a:stCxn id="286" idx="3"/>
          </p:cNvCxnSpPr>
          <p:nvPr/>
        </p:nvCxnSpPr>
        <p:spPr>
          <a:xfrm flipH="1" rot="10800000">
            <a:off x="5891975" y="4528750"/>
            <a:ext cx="2922300" cy="551100"/>
          </a:xfrm>
          <a:prstGeom prst="straightConnector1">
            <a:avLst/>
          </a:prstGeom>
          <a:noFill/>
          <a:ln cap="flat" cmpd="sng" w="38100">
            <a:solidFill>
              <a:schemeClr val="dk1"/>
            </a:solidFill>
            <a:prstDash val="solid"/>
            <a:round/>
            <a:headEnd len="sm" w="sm" type="none"/>
            <a:tailEnd len="sm" w="sm" type="none"/>
          </a:ln>
        </p:spPr>
      </p:cxnSp>
      <p:sp>
        <p:nvSpPr>
          <p:cNvPr id="288" name="Google Shape;288;p25"/>
          <p:cNvSpPr txBox="1"/>
          <p:nvPr/>
        </p:nvSpPr>
        <p:spPr>
          <a:xfrm>
            <a:off x="87200" y="5970875"/>
            <a:ext cx="2774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Data As Of: Jan 20th, 202</a:t>
            </a:r>
            <a:r>
              <a:rPr lang="en-US" sz="1200"/>
              <a:t>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PAO Unit Assignment And Qualifications Report (eServices)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6"/>
          <p:cNvSpPr/>
          <p:nvPr/>
        </p:nvSpPr>
        <p:spPr>
          <a:xfrm>
            <a:off x="-16050" y="10675"/>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294" name="Google Shape;294;p26"/>
          <p:cNvPicPr preferRelativeResize="0"/>
          <p:nvPr/>
        </p:nvPicPr>
        <p:blipFill rotWithShape="1">
          <a:blip r:embed="rId3">
            <a:alphaModFix/>
          </a:blip>
          <a:srcRect b="0" l="0" r="0" t="0"/>
          <a:stretch/>
        </p:blipFill>
        <p:spPr>
          <a:xfrm>
            <a:off x="447725" y="62550"/>
            <a:ext cx="11296524" cy="6795449"/>
          </a:xfrm>
          <a:prstGeom prst="rect">
            <a:avLst/>
          </a:prstGeom>
          <a:noFill/>
          <a:ln>
            <a:noFill/>
          </a:ln>
        </p:spPr>
      </p:pic>
      <p:sp>
        <p:nvSpPr>
          <p:cNvPr id="295" name="Google Shape;295;p2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BDBDBD"/>
                </a:solidFill>
                <a:latin typeface="Arial Black"/>
                <a:ea typeface="Arial Black"/>
                <a:cs typeface="Arial Black"/>
                <a:sym typeface="Arial Black"/>
              </a:rPr>
              <a:t>‹#›</a:t>
            </a:fld>
            <a:endParaRPr b="1" i="0" sz="1600" u="none" cap="none" strike="noStrike">
              <a:solidFill>
                <a:srgbClr val="BDBDBD"/>
              </a:solidFill>
              <a:latin typeface="Arial Black"/>
              <a:ea typeface="Arial Black"/>
              <a:cs typeface="Arial Black"/>
              <a:sym typeface="Arial Black"/>
            </a:endParaRPr>
          </a:p>
        </p:txBody>
      </p:sp>
      <p:sp>
        <p:nvSpPr>
          <p:cNvPr id="296" name="Google Shape;296;p26"/>
          <p:cNvSpPr txBox="1"/>
          <p:nvPr/>
        </p:nvSpPr>
        <p:spPr>
          <a:xfrm>
            <a:off x="4209750" y="127375"/>
            <a:ext cx="3772500" cy="7695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200"/>
              <a:buFont typeface="Rajdhani"/>
              <a:buNone/>
            </a:pPr>
            <a:r>
              <a:rPr b="1" i="0" lang="en-US" sz="2200" u="none" cap="none" strike="noStrike">
                <a:solidFill>
                  <a:schemeClr val="dk1"/>
                </a:solidFill>
                <a:latin typeface="Rajdhani"/>
                <a:ea typeface="Rajdhani"/>
                <a:cs typeface="Rajdhani"/>
                <a:sym typeface="Rajdhani"/>
              </a:rPr>
              <a:t>UNITS WITH A QUALIFIED PAO</a:t>
            </a:r>
            <a:endParaRPr b="1" i="0" sz="22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1600"/>
              <a:buFont typeface="Rajdhani"/>
              <a:buNone/>
            </a:pPr>
            <a:r>
              <a:rPr b="1" i="0" lang="en-US" sz="1600" u="none" cap="none" strike="noStrike">
                <a:solidFill>
                  <a:schemeClr val="dk1"/>
                </a:solidFill>
                <a:latin typeface="Rajdhani"/>
                <a:ea typeface="Rajdhani"/>
                <a:cs typeface="Rajdhani"/>
                <a:sym typeface="Rajdhani"/>
              </a:rPr>
              <a:t>OUT OF 1410 UNITS TOTAL</a:t>
            </a:r>
            <a:endParaRPr b="1" i="0" sz="1600" u="none" cap="none" strike="noStrike">
              <a:solidFill>
                <a:schemeClr val="dk1"/>
              </a:solidFill>
              <a:latin typeface="Rajdhani"/>
              <a:ea typeface="Rajdhani"/>
              <a:cs typeface="Rajdhani"/>
              <a:sym typeface="Rajdhani"/>
            </a:endParaRPr>
          </a:p>
        </p:txBody>
      </p:sp>
      <p:sp>
        <p:nvSpPr>
          <p:cNvPr id="297" name="Google Shape;297;p26"/>
          <p:cNvSpPr txBox="1"/>
          <p:nvPr/>
        </p:nvSpPr>
        <p:spPr>
          <a:xfrm>
            <a:off x="87200" y="5970875"/>
            <a:ext cx="2774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Data As Of: Jan 20th, 202</a:t>
            </a:r>
            <a:r>
              <a:rPr lang="en-US" sz="1200"/>
              <a:t>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PAO Unit Assignment And Qualifications Report (eServices)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7"/>
          <p:cNvSpPr/>
          <p:nvPr/>
        </p:nvSpPr>
        <p:spPr>
          <a:xfrm>
            <a:off x="-16050" y="10675"/>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3" name="Google Shape;303;p27"/>
          <p:cNvPicPr preferRelativeResize="0"/>
          <p:nvPr/>
        </p:nvPicPr>
        <p:blipFill rotWithShape="1">
          <a:blip r:embed="rId3">
            <a:alphaModFix amt="20000"/>
          </a:blip>
          <a:srcRect b="0" l="11148" r="11163" t="0"/>
          <a:stretch/>
        </p:blipFill>
        <p:spPr>
          <a:xfrm>
            <a:off x="1708062" y="62550"/>
            <a:ext cx="8775877" cy="6795449"/>
          </a:xfrm>
          <a:prstGeom prst="rect">
            <a:avLst/>
          </a:prstGeom>
          <a:noFill/>
          <a:ln>
            <a:noFill/>
          </a:ln>
        </p:spPr>
      </p:pic>
      <p:sp>
        <p:nvSpPr>
          <p:cNvPr id="304" name="Google Shape;304;p2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BDBDBD"/>
                </a:solidFill>
                <a:latin typeface="Arial Black"/>
                <a:ea typeface="Arial Black"/>
                <a:cs typeface="Arial Black"/>
                <a:sym typeface="Arial Black"/>
              </a:rPr>
              <a:t>‹#›</a:t>
            </a:fld>
            <a:endParaRPr b="1" i="0" sz="1600" u="none" cap="none" strike="noStrike">
              <a:solidFill>
                <a:srgbClr val="BDBDBD"/>
              </a:solidFill>
              <a:latin typeface="Arial Black"/>
              <a:ea typeface="Arial Black"/>
              <a:cs typeface="Arial Black"/>
              <a:sym typeface="Arial Black"/>
            </a:endParaRPr>
          </a:p>
        </p:txBody>
      </p:sp>
      <p:sp>
        <p:nvSpPr>
          <p:cNvPr id="305" name="Google Shape;305;p27"/>
          <p:cNvSpPr txBox="1"/>
          <p:nvPr/>
        </p:nvSpPr>
        <p:spPr>
          <a:xfrm>
            <a:off x="87200" y="5970875"/>
            <a:ext cx="2774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Data As Of: Jan 20th, 202</a:t>
            </a:r>
            <a:r>
              <a:rPr lang="en-US" sz="1200"/>
              <a:t>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PAO Unit Assignment And Qualifications Report (eServices)</a:t>
            </a:r>
            <a:endParaRPr b="0" i="0" sz="1200" u="none" cap="none" strike="noStrike">
              <a:solidFill>
                <a:srgbClr val="000000"/>
              </a:solidFill>
              <a:latin typeface="Arial"/>
              <a:ea typeface="Arial"/>
              <a:cs typeface="Arial"/>
              <a:sym typeface="Arial"/>
            </a:endParaRPr>
          </a:p>
        </p:txBody>
      </p:sp>
      <p:sp>
        <p:nvSpPr>
          <p:cNvPr id="306" name="Google Shape;306;p27"/>
          <p:cNvSpPr txBox="1"/>
          <p:nvPr/>
        </p:nvSpPr>
        <p:spPr>
          <a:xfrm>
            <a:off x="4209750" y="127375"/>
            <a:ext cx="3772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Rajdhani"/>
                <a:ea typeface="Rajdhani"/>
                <a:cs typeface="Rajdhani"/>
                <a:sym typeface="Rajdhani"/>
              </a:rPr>
              <a:t>UNITS WITH A QUALIFIED PAO</a:t>
            </a:r>
            <a:endParaRPr b="1" i="0" sz="2200" u="none" cap="none" strike="noStrike">
              <a:solidFill>
                <a:srgbClr val="000000"/>
              </a:solidFill>
              <a:latin typeface="Rajdhani"/>
              <a:ea typeface="Rajdhani"/>
              <a:cs typeface="Rajdhani"/>
              <a:sym typeface="Rajdhani"/>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Rajdhani"/>
                <a:ea typeface="Rajdhani"/>
                <a:cs typeface="Rajdhani"/>
                <a:sym typeface="Rajdhani"/>
              </a:rPr>
              <a:t>OUT OF 1410 UNITS TOTAL</a:t>
            </a:r>
            <a:endParaRPr b="1" i="0" sz="1600" u="none" cap="none" strike="noStrike">
              <a:solidFill>
                <a:srgbClr val="000000"/>
              </a:solidFill>
              <a:latin typeface="Rajdhani"/>
              <a:ea typeface="Rajdhani"/>
              <a:cs typeface="Rajdhani"/>
              <a:sym typeface="Rajdhani"/>
            </a:endParaRPr>
          </a:p>
        </p:txBody>
      </p:sp>
      <p:sp>
        <p:nvSpPr>
          <p:cNvPr id="307" name="Google Shape;307;p27"/>
          <p:cNvSpPr txBox="1"/>
          <p:nvPr/>
        </p:nvSpPr>
        <p:spPr>
          <a:xfrm>
            <a:off x="2164500" y="2606025"/>
            <a:ext cx="7830900" cy="1708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Rajdhani"/>
                <a:ea typeface="Rajdhani"/>
                <a:cs typeface="Rajdhani"/>
                <a:sym typeface="Rajdhani"/>
              </a:rPr>
              <a:t>ON AVERAGE, 75% OF UNITS IN </a:t>
            </a:r>
            <a:r>
              <a:rPr b="1" i="0" lang="en-US" sz="3300" u="none" cap="none" strike="noStrike">
                <a:solidFill>
                  <a:srgbClr val="FF0000"/>
                </a:solidFill>
                <a:latin typeface="Rajdhani"/>
                <a:ea typeface="Rajdhani"/>
                <a:cs typeface="Rajdhani"/>
                <a:sym typeface="Rajdhani"/>
              </a:rPr>
              <a:t>ALL REGIONS</a:t>
            </a:r>
            <a:endParaRPr b="1" i="0" sz="3300" u="none" cap="none" strike="noStrike">
              <a:solidFill>
                <a:srgbClr val="FF0000"/>
              </a:solidFill>
              <a:latin typeface="Rajdhani"/>
              <a:ea typeface="Rajdhani"/>
              <a:cs typeface="Rajdhani"/>
              <a:sym typeface="Rajdhani"/>
            </a:endParaRPr>
          </a:p>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Rajdhani"/>
                <a:ea typeface="Rajdhani"/>
                <a:cs typeface="Rajdhani"/>
                <a:sym typeface="Rajdhani"/>
              </a:rPr>
              <a:t>HAVE EITHER AN</a:t>
            </a:r>
            <a:r>
              <a:rPr b="1" i="0" lang="en-US" sz="3300" u="none" cap="none" strike="noStrike">
                <a:solidFill>
                  <a:schemeClr val="dk1"/>
                </a:solidFill>
                <a:latin typeface="Rajdhani"/>
                <a:ea typeface="Rajdhani"/>
                <a:cs typeface="Rajdhani"/>
                <a:sym typeface="Rajdhani"/>
              </a:rPr>
              <a:t> </a:t>
            </a:r>
            <a:r>
              <a:rPr b="1" i="0" lang="en-US" sz="3300" u="none" cap="none" strike="noStrike">
                <a:solidFill>
                  <a:srgbClr val="FF0000"/>
                </a:solidFill>
                <a:latin typeface="Rajdhani"/>
                <a:ea typeface="Rajdhani"/>
                <a:cs typeface="Rajdhani"/>
                <a:sym typeface="Rajdhani"/>
              </a:rPr>
              <a:t>UNRATED PAO</a:t>
            </a:r>
            <a:r>
              <a:rPr b="1" i="0" lang="en-US" sz="3300" u="none" cap="none" strike="noStrike">
                <a:solidFill>
                  <a:srgbClr val="000000"/>
                </a:solidFill>
                <a:latin typeface="Rajdhani"/>
                <a:ea typeface="Rajdhani"/>
                <a:cs typeface="Rajdhani"/>
                <a:sym typeface="Rajdhani"/>
              </a:rPr>
              <a:t> </a:t>
            </a:r>
            <a:endParaRPr b="1" i="0" sz="3300" u="none" cap="none" strike="noStrike">
              <a:solidFill>
                <a:srgbClr val="000000"/>
              </a:solidFill>
              <a:latin typeface="Rajdhani"/>
              <a:ea typeface="Rajdhani"/>
              <a:cs typeface="Rajdhani"/>
              <a:sym typeface="Rajdhani"/>
            </a:endParaRPr>
          </a:p>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Rajdhani"/>
                <a:ea typeface="Rajdhani"/>
                <a:cs typeface="Rajdhani"/>
                <a:sym typeface="Rajdhani"/>
              </a:rPr>
              <a:t>OR </a:t>
            </a:r>
            <a:r>
              <a:rPr b="1" i="0" lang="en-US" sz="3300" u="none" cap="none" strike="noStrike">
                <a:solidFill>
                  <a:srgbClr val="FF0000"/>
                </a:solidFill>
                <a:latin typeface="Rajdhani"/>
                <a:ea typeface="Rajdhani"/>
                <a:cs typeface="Rajdhani"/>
                <a:sym typeface="Rajdhani"/>
              </a:rPr>
              <a:t>NO PAO</a:t>
            </a:r>
            <a:r>
              <a:rPr b="1" i="0" lang="en-US" sz="3300" u="none" cap="none" strike="noStrike">
                <a:solidFill>
                  <a:srgbClr val="000000"/>
                </a:solidFill>
                <a:latin typeface="Rajdhani"/>
                <a:ea typeface="Rajdhani"/>
                <a:cs typeface="Rajdhani"/>
                <a:sym typeface="Rajdhani"/>
              </a:rPr>
              <a:t> AT ALL.</a:t>
            </a:r>
            <a:endParaRPr b="1" i="0" sz="3300" u="none" cap="none" strike="noStrike">
              <a:solidFill>
                <a:srgbClr val="000000"/>
              </a:solidFill>
              <a:latin typeface="Rajdhani"/>
              <a:ea typeface="Rajdhani"/>
              <a:cs typeface="Rajdhani"/>
              <a:sym typeface="Rajdhan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8"/>
          <p:cNvSpPr/>
          <p:nvPr/>
        </p:nvSpPr>
        <p:spPr>
          <a:xfrm>
            <a:off x="-16050" y="10675"/>
            <a:ext cx="122082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3" name="Google Shape;313;p2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BDBDBD"/>
                </a:solidFill>
                <a:latin typeface="Arial Black"/>
                <a:ea typeface="Arial Black"/>
                <a:cs typeface="Arial Black"/>
                <a:sym typeface="Arial Black"/>
              </a:rPr>
              <a:t>‹#›</a:t>
            </a:fld>
            <a:endParaRPr b="1" i="0" sz="1600" u="none" cap="none" strike="noStrike">
              <a:solidFill>
                <a:srgbClr val="BDBDBD"/>
              </a:solidFill>
              <a:latin typeface="Arial Black"/>
              <a:ea typeface="Arial Black"/>
              <a:cs typeface="Arial Black"/>
              <a:sym typeface="Arial Black"/>
            </a:endParaRPr>
          </a:p>
        </p:txBody>
      </p:sp>
      <p:sp>
        <p:nvSpPr>
          <p:cNvPr id="314" name="Google Shape;314;p28"/>
          <p:cNvSpPr txBox="1"/>
          <p:nvPr/>
        </p:nvSpPr>
        <p:spPr>
          <a:xfrm>
            <a:off x="4655850" y="1366250"/>
            <a:ext cx="2872500" cy="3099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6900"/>
              <a:buFont typeface="Rajdhani"/>
              <a:buNone/>
            </a:pPr>
            <a:r>
              <a:rPr b="1" i="0" lang="en-US" sz="6900" u="none" cap="none" strike="noStrike">
                <a:solidFill>
                  <a:schemeClr val="dk1"/>
                </a:solidFill>
                <a:latin typeface="Rajdhani"/>
                <a:ea typeface="Rajdhani"/>
                <a:cs typeface="Rajdhani"/>
                <a:sym typeface="Rajdhani"/>
              </a:rPr>
              <a:t>Best</a:t>
            </a:r>
            <a:endParaRPr b="1" i="0" sz="69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6900"/>
              <a:buFont typeface="Rajdhani"/>
              <a:buNone/>
            </a:pPr>
            <a:r>
              <a:rPr b="1" i="0" lang="en-US" sz="6900" u="none" cap="none" strike="noStrike">
                <a:solidFill>
                  <a:schemeClr val="dk1"/>
                </a:solidFill>
                <a:latin typeface="Rajdhani"/>
                <a:ea typeface="Rajdhani"/>
                <a:cs typeface="Rajdhani"/>
                <a:sym typeface="Rajdhani"/>
              </a:rPr>
              <a:t>Kept</a:t>
            </a:r>
            <a:endParaRPr b="1" i="0" sz="69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6900"/>
              <a:buFont typeface="Rajdhani"/>
              <a:buNone/>
            </a:pPr>
            <a:r>
              <a:rPr b="1" i="0" lang="en-US" sz="6900" u="none" cap="none" strike="noStrike">
                <a:solidFill>
                  <a:schemeClr val="dk1"/>
                </a:solidFill>
                <a:latin typeface="Rajdhani"/>
                <a:ea typeface="Rajdhani"/>
                <a:cs typeface="Rajdhani"/>
                <a:sym typeface="Rajdhani"/>
              </a:rPr>
              <a:t>Secret</a:t>
            </a:r>
            <a:endParaRPr b="1" i="0" sz="6900" u="none" cap="none" strike="noStrike">
              <a:solidFill>
                <a:schemeClr val="dk1"/>
              </a:solidFill>
              <a:latin typeface="Rajdhani"/>
              <a:ea typeface="Rajdhani"/>
              <a:cs typeface="Rajdhani"/>
              <a:sym typeface="Rajdhani"/>
            </a:endParaRPr>
          </a:p>
        </p:txBody>
      </p:sp>
      <p:pic>
        <p:nvPicPr>
          <p:cNvPr id="315" name="Google Shape;315;p28"/>
          <p:cNvPicPr preferRelativeResize="0"/>
          <p:nvPr/>
        </p:nvPicPr>
        <p:blipFill rotWithShape="1">
          <a:blip r:embed="rId3">
            <a:alphaModFix/>
          </a:blip>
          <a:srcRect b="0" l="0" r="12747" t="0"/>
          <a:stretch/>
        </p:blipFill>
        <p:spPr>
          <a:xfrm>
            <a:off x="-3950" y="1366250"/>
            <a:ext cx="4659800" cy="3099900"/>
          </a:xfrm>
          <a:prstGeom prst="rect">
            <a:avLst/>
          </a:prstGeom>
          <a:noFill/>
          <a:ln>
            <a:noFill/>
          </a:ln>
        </p:spPr>
      </p:pic>
      <p:pic>
        <p:nvPicPr>
          <p:cNvPr id="316" name="Google Shape;316;p28"/>
          <p:cNvPicPr preferRelativeResize="0"/>
          <p:nvPr/>
        </p:nvPicPr>
        <p:blipFill rotWithShape="1">
          <a:blip r:embed="rId4">
            <a:alphaModFix/>
          </a:blip>
          <a:srcRect b="0" l="0" r="0" t="0"/>
          <a:stretch/>
        </p:blipFill>
        <p:spPr>
          <a:xfrm>
            <a:off x="7528350" y="1366250"/>
            <a:ext cx="4659800" cy="3099900"/>
          </a:xfrm>
          <a:prstGeom prst="rect">
            <a:avLst/>
          </a:prstGeom>
          <a:noFill/>
          <a:ln>
            <a:noFill/>
          </a:ln>
        </p:spPr>
      </p:pic>
      <p:sp>
        <p:nvSpPr>
          <p:cNvPr id="317" name="Google Shape;317;p28"/>
          <p:cNvSpPr txBox="1"/>
          <p:nvPr/>
        </p:nvSpPr>
        <p:spPr>
          <a:xfrm>
            <a:off x="-4000" y="4629850"/>
            <a:ext cx="4659900" cy="8619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200"/>
              <a:buFont typeface="Rajdhani"/>
              <a:buNone/>
            </a:pPr>
            <a:r>
              <a:rPr b="1" i="0" lang="en-US" sz="2200" u="none" cap="none" strike="noStrike">
                <a:solidFill>
                  <a:schemeClr val="dk1"/>
                </a:solidFill>
                <a:latin typeface="Rajdhani"/>
                <a:ea typeface="Rajdhani"/>
                <a:cs typeface="Rajdhani"/>
                <a:sym typeface="Rajdhani"/>
              </a:rPr>
              <a:t>1410 Units Trying To Tell</a:t>
            </a:r>
            <a:endParaRPr b="1" i="0" sz="22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2200"/>
              <a:buFont typeface="Rajdhani"/>
              <a:buNone/>
            </a:pPr>
            <a:r>
              <a:rPr b="1" i="0" lang="en-US" sz="2200" u="none" cap="none" strike="noStrike">
                <a:solidFill>
                  <a:schemeClr val="dk1"/>
                </a:solidFill>
                <a:latin typeface="Rajdhani"/>
                <a:ea typeface="Rajdhani"/>
                <a:cs typeface="Rajdhani"/>
                <a:sym typeface="Rajdhani"/>
              </a:rPr>
              <a:t>Their Individual Stories</a:t>
            </a:r>
            <a:endParaRPr b="1" i="0" sz="2200" u="none" cap="none" strike="noStrike">
              <a:solidFill>
                <a:schemeClr val="dk1"/>
              </a:solidFill>
              <a:latin typeface="Rajdhani"/>
              <a:ea typeface="Rajdhani"/>
              <a:cs typeface="Rajdhani"/>
              <a:sym typeface="Rajdhani"/>
            </a:endParaRPr>
          </a:p>
        </p:txBody>
      </p:sp>
      <p:sp>
        <p:nvSpPr>
          <p:cNvPr id="318" name="Google Shape;318;p28"/>
          <p:cNvSpPr txBox="1"/>
          <p:nvPr/>
        </p:nvSpPr>
        <p:spPr>
          <a:xfrm>
            <a:off x="7528300" y="4629850"/>
            <a:ext cx="4659900" cy="12006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200"/>
              <a:buFont typeface="Arial"/>
              <a:buNone/>
            </a:pPr>
            <a:r>
              <a:rPr b="1" i="0" lang="en-US" sz="2200" u="none" cap="none" strike="noStrike">
                <a:solidFill>
                  <a:schemeClr val="dk1"/>
                </a:solidFill>
                <a:latin typeface="Rajdhani"/>
                <a:ea typeface="Rajdhani"/>
                <a:cs typeface="Rajdhani"/>
                <a:sym typeface="Rajdhani"/>
              </a:rPr>
              <a:t>We Need 1410 Units Telling a</a:t>
            </a:r>
            <a:endParaRPr b="1" i="0" sz="22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2200"/>
              <a:buFont typeface="Arial"/>
              <a:buNone/>
            </a:pPr>
            <a:r>
              <a:rPr b="1" i="0" lang="en-US" sz="2200" u="none" cap="none" strike="noStrike">
                <a:solidFill>
                  <a:schemeClr val="dk1"/>
                </a:solidFill>
                <a:latin typeface="Rajdhani"/>
                <a:ea typeface="Rajdhani"/>
                <a:cs typeface="Rajdhani"/>
                <a:sym typeface="Rajdhani"/>
              </a:rPr>
              <a:t>Story That is Consistent with </a:t>
            </a:r>
            <a:br>
              <a:rPr b="1" i="0" lang="en-US" sz="2200" u="none" cap="none" strike="noStrike">
                <a:solidFill>
                  <a:schemeClr val="dk1"/>
                </a:solidFill>
                <a:latin typeface="Rajdhani"/>
                <a:ea typeface="Rajdhani"/>
                <a:cs typeface="Rajdhani"/>
                <a:sym typeface="Rajdhani"/>
              </a:rPr>
            </a:br>
            <a:r>
              <a:rPr b="1" i="0" lang="en-US" sz="2200" u="none" cap="none" strike="noStrike">
                <a:solidFill>
                  <a:schemeClr val="dk1"/>
                </a:solidFill>
                <a:latin typeface="Rajdhani"/>
                <a:ea typeface="Rajdhani"/>
                <a:cs typeface="Rajdhani"/>
                <a:sym typeface="Rajdhani"/>
              </a:rPr>
              <a:t>National Strategy</a:t>
            </a:r>
            <a:endParaRPr b="1" i="0" sz="2200" u="none" cap="none" strike="noStrike">
              <a:solidFill>
                <a:schemeClr val="dk1"/>
              </a:solidFill>
              <a:latin typeface="Rajdhani"/>
              <a:ea typeface="Rajdhani"/>
              <a:cs typeface="Rajdhani"/>
              <a:sym typeface="Rajdhan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9"/>
          <p:cNvSpPr/>
          <p:nvPr/>
        </p:nvSpPr>
        <p:spPr>
          <a:xfrm>
            <a:off x="-16050" y="10675"/>
            <a:ext cx="122082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24" name="Google Shape;324;p2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BDBDBD"/>
                </a:solidFill>
                <a:latin typeface="Arial Black"/>
                <a:ea typeface="Arial Black"/>
                <a:cs typeface="Arial Black"/>
                <a:sym typeface="Arial Black"/>
              </a:rPr>
              <a:t>‹#›</a:t>
            </a:fld>
            <a:endParaRPr b="1" i="0" sz="1600" u="none" cap="none" strike="noStrike">
              <a:solidFill>
                <a:srgbClr val="BDBDBD"/>
              </a:solidFill>
              <a:latin typeface="Arial Black"/>
              <a:ea typeface="Arial Black"/>
              <a:cs typeface="Arial Black"/>
              <a:sym typeface="Arial Black"/>
            </a:endParaRPr>
          </a:p>
        </p:txBody>
      </p:sp>
      <p:sp>
        <p:nvSpPr>
          <p:cNvPr id="325" name="Google Shape;325;p29"/>
          <p:cNvSpPr txBox="1"/>
          <p:nvPr/>
        </p:nvSpPr>
        <p:spPr>
          <a:xfrm>
            <a:off x="4655850" y="1366250"/>
            <a:ext cx="2872500" cy="3099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6900"/>
              <a:buFont typeface="Rajdhani"/>
              <a:buNone/>
            </a:pPr>
            <a:r>
              <a:rPr b="1" i="0" lang="en-US" sz="6900" u="none" cap="none" strike="noStrike">
                <a:solidFill>
                  <a:schemeClr val="dk1"/>
                </a:solidFill>
                <a:latin typeface="Rajdhani"/>
                <a:ea typeface="Rajdhani"/>
                <a:cs typeface="Rajdhani"/>
                <a:sym typeface="Rajdhani"/>
              </a:rPr>
              <a:t>Best</a:t>
            </a:r>
            <a:endParaRPr b="1" i="0" sz="69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6900"/>
              <a:buFont typeface="Rajdhani"/>
              <a:buNone/>
            </a:pPr>
            <a:r>
              <a:rPr b="1" i="0" lang="en-US" sz="6900" u="none" cap="none" strike="noStrike">
                <a:solidFill>
                  <a:schemeClr val="dk1"/>
                </a:solidFill>
                <a:latin typeface="Rajdhani"/>
                <a:ea typeface="Rajdhani"/>
                <a:cs typeface="Rajdhani"/>
                <a:sym typeface="Rajdhani"/>
              </a:rPr>
              <a:t>Kept</a:t>
            </a:r>
            <a:endParaRPr b="1" i="0" sz="69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6900"/>
              <a:buFont typeface="Rajdhani"/>
              <a:buNone/>
            </a:pPr>
            <a:r>
              <a:rPr b="1" i="0" lang="en-US" sz="6900" u="none" cap="none" strike="noStrike">
                <a:solidFill>
                  <a:schemeClr val="dk1"/>
                </a:solidFill>
                <a:latin typeface="Rajdhani"/>
                <a:ea typeface="Rajdhani"/>
                <a:cs typeface="Rajdhani"/>
                <a:sym typeface="Rajdhani"/>
              </a:rPr>
              <a:t>Secret</a:t>
            </a:r>
            <a:endParaRPr b="1" i="0" sz="6900" u="none" cap="none" strike="noStrike">
              <a:solidFill>
                <a:schemeClr val="dk1"/>
              </a:solidFill>
              <a:latin typeface="Rajdhani"/>
              <a:ea typeface="Rajdhani"/>
              <a:cs typeface="Rajdhani"/>
              <a:sym typeface="Rajdhani"/>
            </a:endParaRPr>
          </a:p>
        </p:txBody>
      </p:sp>
      <p:pic>
        <p:nvPicPr>
          <p:cNvPr id="326" name="Google Shape;326;p29"/>
          <p:cNvPicPr preferRelativeResize="0"/>
          <p:nvPr/>
        </p:nvPicPr>
        <p:blipFill rotWithShape="1">
          <a:blip r:embed="rId3">
            <a:alphaModFix/>
          </a:blip>
          <a:srcRect b="0" l="0" r="12747" t="0"/>
          <a:stretch/>
        </p:blipFill>
        <p:spPr>
          <a:xfrm>
            <a:off x="-3950" y="1366250"/>
            <a:ext cx="4659800" cy="3099900"/>
          </a:xfrm>
          <a:prstGeom prst="rect">
            <a:avLst/>
          </a:prstGeom>
          <a:noFill/>
          <a:ln>
            <a:noFill/>
          </a:ln>
        </p:spPr>
      </p:pic>
      <p:pic>
        <p:nvPicPr>
          <p:cNvPr id="327" name="Google Shape;327;p29"/>
          <p:cNvPicPr preferRelativeResize="0"/>
          <p:nvPr/>
        </p:nvPicPr>
        <p:blipFill rotWithShape="1">
          <a:blip r:embed="rId4">
            <a:alphaModFix/>
          </a:blip>
          <a:srcRect b="0" l="0" r="0" t="0"/>
          <a:stretch/>
        </p:blipFill>
        <p:spPr>
          <a:xfrm>
            <a:off x="7528350" y="1366250"/>
            <a:ext cx="4659800" cy="3099900"/>
          </a:xfrm>
          <a:prstGeom prst="rect">
            <a:avLst/>
          </a:prstGeom>
          <a:noFill/>
          <a:ln>
            <a:noFill/>
          </a:ln>
        </p:spPr>
      </p:pic>
      <p:sp>
        <p:nvSpPr>
          <p:cNvPr id="328" name="Google Shape;328;p29"/>
          <p:cNvSpPr txBox="1"/>
          <p:nvPr/>
        </p:nvSpPr>
        <p:spPr>
          <a:xfrm>
            <a:off x="-4000" y="4629850"/>
            <a:ext cx="4659900" cy="8619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200"/>
              <a:buFont typeface="Rajdhani"/>
              <a:buNone/>
            </a:pPr>
            <a:r>
              <a:rPr b="1" i="0" lang="en-US" sz="2200" u="none" cap="none" strike="noStrike">
                <a:solidFill>
                  <a:schemeClr val="dk1"/>
                </a:solidFill>
                <a:latin typeface="Rajdhani"/>
                <a:ea typeface="Rajdhani"/>
                <a:cs typeface="Rajdhani"/>
                <a:sym typeface="Rajdhani"/>
              </a:rPr>
              <a:t>1410 Units Trying To Tell</a:t>
            </a:r>
            <a:endParaRPr b="1" i="0" sz="22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2200"/>
              <a:buFont typeface="Rajdhani"/>
              <a:buNone/>
            </a:pPr>
            <a:r>
              <a:rPr b="1" i="0" lang="en-US" sz="2200" u="none" cap="none" strike="noStrike">
                <a:solidFill>
                  <a:schemeClr val="dk1"/>
                </a:solidFill>
                <a:latin typeface="Rajdhani"/>
                <a:ea typeface="Rajdhani"/>
                <a:cs typeface="Rajdhani"/>
                <a:sym typeface="Rajdhani"/>
              </a:rPr>
              <a:t>Their Individual Stories</a:t>
            </a:r>
            <a:endParaRPr b="1" i="0" sz="2200" u="none" cap="none" strike="noStrike">
              <a:solidFill>
                <a:schemeClr val="dk1"/>
              </a:solidFill>
              <a:latin typeface="Rajdhani"/>
              <a:ea typeface="Rajdhani"/>
              <a:cs typeface="Rajdhani"/>
              <a:sym typeface="Rajdhani"/>
            </a:endParaRPr>
          </a:p>
        </p:txBody>
      </p:sp>
      <p:sp>
        <p:nvSpPr>
          <p:cNvPr id="329" name="Google Shape;329;p29"/>
          <p:cNvSpPr txBox="1"/>
          <p:nvPr/>
        </p:nvSpPr>
        <p:spPr>
          <a:xfrm>
            <a:off x="7528300" y="4629850"/>
            <a:ext cx="4659900" cy="12006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200"/>
              <a:buFont typeface="Arial"/>
              <a:buNone/>
            </a:pPr>
            <a:r>
              <a:rPr b="1" i="0" lang="en-US" sz="2200" u="none" cap="none" strike="noStrike">
                <a:solidFill>
                  <a:schemeClr val="dk1"/>
                </a:solidFill>
                <a:latin typeface="Rajdhani"/>
                <a:ea typeface="Rajdhani"/>
                <a:cs typeface="Rajdhani"/>
                <a:sym typeface="Rajdhani"/>
              </a:rPr>
              <a:t>We Need 1410 Units Telling a</a:t>
            </a:r>
            <a:endParaRPr b="1" i="0" sz="2200" u="none" cap="none" strike="noStrike">
              <a:solidFill>
                <a:schemeClr val="dk1"/>
              </a:solidFill>
              <a:latin typeface="Rajdhani"/>
              <a:ea typeface="Rajdhani"/>
              <a:cs typeface="Rajdhani"/>
              <a:sym typeface="Rajdhani"/>
            </a:endParaRPr>
          </a:p>
          <a:p>
            <a:pPr indent="0" lvl="0" marL="0" marR="0" rtl="0" algn="ctr">
              <a:spcBef>
                <a:spcPts val="0"/>
              </a:spcBef>
              <a:spcAft>
                <a:spcPts val="0"/>
              </a:spcAft>
              <a:buClr>
                <a:schemeClr val="dk1"/>
              </a:buClr>
              <a:buSzPts val="2200"/>
              <a:buFont typeface="Arial"/>
              <a:buNone/>
            </a:pPr>
            <a:r>
              <a:rPr b="1" i="0" lang="en-US" sz="2200" u="none" cap="none" strike="noStrike">
                <a:solidFill>
                  <a:schemeClr val="dk1"/>
                </a:solidFill>
                <a:latin typeface="Rajdhani"/>
                <a:ea typeface="Rajdhani"/>
                <a:cs typeface="Rajdhani"/>
                <a:sym typeface="Rajdhani"/>
              </a:rPr>
              <a:t>Story That is Consistent with </a:t>
            </a:r>
            <a:br>
              <a:rPr b="1" i="0" lang="en-US" sz="2200" u="none" cap="none" strike="noStrike">
                <a:solidFill>
                  <a:schemeClr val="dk1"/>
                </a:solidFill>
                <a:latin typeface="Rajdhani"/>
                <a:ea typeface="Rajdhani"/>
                <a:cs typeface="Rajdhani"/>
                <a:sym typeface="Rajdhani"/>
              </a:rPr>
            </a:br>
            <a:r>
              <a:rPr b="1" i="0" lang="en-US" sz="2200" u="none" cap="none" strike="noStrike">
                <a:solidFill>
                  <a:schemeClr val="dk1"/>
                </a:solidFill>
                <a:latin typeface="Rajdhani"/>
                <a:ea typeface="Rajdhani"/>
                <a:cs typeface="Rajdhani"/>
                <a:sym typeface="Rajdhani"/>
              </a:rPr>
              <a:t>National Strategy</a:t>
            </a:r>
            <a:endParaRPr b="1" i="0" sz="2200" u="none" cap="none" strike="noStrike">
              <a:solidFill>
                <a:schemeClr val="dk1"/>
              </a:solidFill>
              <a:latin typeface="Rajdhani"/>
              <a:ea typeface="Rajdhani"/>
              <a:cs typeface="Rajdhani"/>
              <a:sym typeface="Rajdhani"/>
            </a:endParaRPr>
          </a:p>
        </p:txBody>
      </p:sp>
      <p:pic>
        <p:nvPicPr>
          <p:cNvPr id="330" name="Google Shape;330;p29"/>
          <p:cNvPicPr preferRelativeResize="0"/>
          <p:nvPr/>
        </p:nvPicPr>
        <p:blipFill rotWithShape="1">
          <a:blip r:embed="rId5">
            <a:alphaModFix/>
          </a:blip>
          <a:srcRect b="0" l="0" r="0" t="0"/>
          <a:stretch/>
        </p:blipFill>
        <p:spPr>
          <a:xfrm>
            <a:off x="4682450" y="1470687"/>
            <a:ext cx="2827100" cy="28910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8" name="Google Shape;78;p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79" name="Google Shape;79;p3"/>
          <p:cNvSpPr txBox="1"/>
          <p:nvPr>
            <p:ph type="title"/>
          </p:nvPr>
        </p:nvSpPr>
        <p:spPr>
          <a:xfrm>
            <a:off x="1807991" y="544779"/>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400"/>
              <a:buFont typeface="Arial Black"/>
              <a:buNone/>
            </a:pPr>
            <a:r>
              <a:rPr lang="en-US"/>
              <a:t>From Maj Gen </a:t>
            </a:r>
            <a:br>
              <a:rPr lang="en-US"/>
            </a:br>
            <a:r>
              <a:rPr lang="en-US"/>
              <a:t>Mark Smith</a:t>
            </a:r>
            <a:endParaRPr/>
          </a:p>
        </p:txBody>
      </p:sp>
      <p:pic>
        <p:nvPicPr>
          <p:cNvPr id="80" name="Google Shape;80;p3"/>
          <p:cNvPicPr preferRelativeResize="0"/>
          <p:nvPr/>
        </p:nvPicPr>
        <p:blipFill rotWithShape="1">
          <a:blip r:embed="rId3">
            <a:alphaModFix/>
          </a:blip>
          <a:srcRect b="0" l="0" r="0" t="0"/>
          <a:stretch/>
        </p:blipFill>
        <p:spPr>
          <a:xfrm rot="303352">
            <a:off x="7042488" y="491880"/>
            <a:ext cx="4594013" cy="5945192"/>
          </a:xfrm>
          <a:prstGeom prst="rect">
            <a:avLst/>
          </a:prstGeom>
          <a:noFill/>
          <a:ln>
            <a:noFill/>
          </a:ln>
          <a:effectLst>
            <a:outerShdw blurRad="292100" rotWithShape="0" algn="tl" dir="2700000" dist="139700">
              <a:srgbClr val="333333">
                <a:alpha val="64705"/>
              </a:srgbClr>
            </a:outerShdw>
          </a:effectLst>
        </p:spPr>
      </p:pic>
      <p:sp>
        <p:nvSpPr>
          <p:cNvPr id="81" name="Google Shape;81;p3"/>
          <p:cNvSpPr/>
          <p:nvPr/>
        </p:nvSpPr>
        <p:spPr>
          <a:xfrm>
            <a:off x="548640" y="1998812"/>
            <a:ext cx="6240819" cy="3617557"/>
          </a:xfrm>
          <a:prstGeom prst="rightArrowCallout">
            <a:avLst>
              <a:gd fmla="val 19108" name="adj1"/>
              <a:gd fmla="val 17565" name="adj2"/>
              <a:gd fmla="val 14066" name="adj3"/>
              <a:gd fmla="val 87859" name="adj4"/>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l">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We encourage you to tell our CAP story.</a:t>
            </a:r>
            <a:endParaRPr/>
          </a:p>
          <a:p>
            <a:pPr indent="-342900" lvl="0" marL="342900" marR="0" rtl="0" algn="l">
              <a:spcBef>
                <a:spcPts val="60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Some member’s personal posts compromise our values – specifically integrity and respect.</a:t>
            </a:r>
            <a:endParaRPr/>
          </a:p>
          <a:p>
            <a:pPr indent="-342900" lvl="0" marL="342900" marR="0" rtl="0" algn="l">
              <a:spcBef>
                <a:spcPts val="60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Use appropriate conduct on both official and personal social media platforms.</a:t>
            </a:r>
            <a:endParaRPr/>
          </a:p>
          <a:p>
            <a:pPr indent="-342900" lvl="0" marL="342900" marR="0" rtl="0" algn="l">
              <a:spcBef>
                <a:spcPts val="60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Do not associate yourself with CAP on your personal social profiles when talking about inflammatory topics.</a:t>
            </a:r>
            <a:endParaRPr/>
          </a:p>
          <a:p>
            <a:pPr indent="-342900" lvl="0" marL="342900" marR="0" rtl="0" algn="l">
              <a:spcBef>
                <a:spcPts val="60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More guidance within our regulation's forthcoming.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To ensure that units across Civil Air Patrol are using standardized marketing materials, we've created numerous graphics templates. </a:t>
            </a:r>
            <a:endParaRPr/>
          </a:p>
          <a:p>
            <a:pPr indent="-228600" lvl="0" marL="228600" rtl="0" algn="l">
              <a:lnSpc>
                <a:spcPct val="90000"/>
              </a:lnSpc>
              <a:spcBef>
                <a:spcPts val="1000"/>
              </a:spcBef>
              <a:spcAft>
                <a:spcPts val="0"/>
              </a:spcAft>
              <a:buClr>
                <a:schemeClr val="dk1"/>
              </a:buClr>
              <a:buSzPts val="2000"/>
              <a:buChar char="•"/>
            </a:pPr>
            <a:r>
              <a:rPr lang="en-US" sz="2000"/>
              <a:t>The templates can be customized for specific units, missions, directorates, events and more. Many of the templates are available in a wide variety of sizes and formats, allowing you to pick and choose what works best for your needs and budget.</a:t>
            </a:r>
            <a:endParaRPr/>
          </a:p>
          <a:p>
            <a:pPr indent="-228600" lvl="0" marL="228600" rtl="0" algn="l">
              <a:lnSpc>
                <a:spcPct val="90000"/>
              </a:lnSpc>
              <a:spcBef>
                <a:spcPts val="1000"/>
              </a:spcBef>
              <a:spcAft>
                <a:spcPts val="0"/>
              </a:spcAft>
              <a:buClr>
                <a:schemeClr val="dk1"/>
              </a:buClr>
              <a:buSzPts val="2000"/>
              <a:buChar char="•"/>
            </a:pPr>
            <a:r>
              <a:rPr lang="en-US" sz="2000"/>
              <a:t>A dedicated team of volunteer and paid members, from multiple different disciplines and fields, working for your success.</a:t>
            </a:r>
            <a:br>
              <a:rPr lang="en-US"/>
            </a:br>
            <a:endParaRPr/>
          </a:p>
        </p:txBody>
      </p:sp>
      <p:sp>
        <p:nvSpPr>
          <p:cNvPr id="336" name="Google Shape;336;p3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7" name="Google Shape;337;p30"/>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Graphics &amp; Templates</a:t>
            </a:r>
            <a:endParaRPr/>
          </a:p>
        </p:txBody>
      </p:sp>
      <p:sp>
        <p:nvSpPr>
          <p:cNvPr id="338" name="Google Shape;338;p3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1"/>
          <p:cNvSpPr txBox="1"/>
          <p:nvPr>
            <p:ph idx="12" type="sldNum"/>
          </p:nvPr>
        </p:nvSpPr>
        <p:spPr>
          <a:xfrm>
            <a:off x="10726502" y="4952273"/>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5" name="Google Shape;345;p31"/>
          <p:cNvSpPr txBox="1"/>
          <p:nvPr>
            <p:ph idx="11" type="ftr"/>
          </p:nvPr>
        </p:nvSpPr>
        <p:spPr>
          <a:xfrm>
            <a:off x="632035" y="5027879"/>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pic>
        <p:nvPicPr>
          <p:cNvPr id="346" name="Google Shape;346;p31"/>
          <p:cNvPicPr preferRelativeResize="0"/>
          <p:nvPr/>
        </p:nvPicPr>
        <p:blipFill rotWithShape="1">
          <a:blip r:embed="rId3">
            <a:alphaModFix/>
          </a:blip>
          <a:srcRect b="19151" l="0" r="0" t="0"/>
          <a:stretch/>
        </p:blipFill>
        <p:spPr>
          <a:xfrm>
            <a:off x="1" y="-3977"/>
            <a:ext cx="12191999" cy="6858007"/>
          </a:xfrm>
          <a:prstGeom prst="rect">
            <a:avLst/>
          </a:prstGeom>
          <a:noFill/>
          <a:ln>
            <a:noFill/>
          </a:ln>
        </p:spPr>
      </p:pic>
      <p:sp>
        <p:nvSpPr>
          <p:cNvPr id="347" name="Google Shape;347;p31"/>
          <p:cNvSpPr txBox="1"/>
          <p:nvPr/>
        </p:nvSpPr>
        <p:spPr>
          <a:xfrm>
            <a:off x="5162776" y="120350"/>
            <a:ext cx="5773800" cy="5850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600"/>
              <a:buFont typeface="Rajdhani"/>
              <a:buNone/>
            </a:pPr>
            <a:r>
              <a:rPr b="1" i="0" lang="en-US" sz="2600" u="none" cap="none" strike="noStrike">
                <a:solidFill>
                  <a:schemeClr val="dk1"/>
                </a:solidFill>
                <a:latin typeface="Rajdhani"/>
                <a:ea typeface="Rajdhani"/>
                <a:cs typeface="Rajdhani"/>
                <a:sym typeface="Rajdhani"/>
              </a:rPr>
              <a:t>MARKETING &amp; COMMUNICATIONS</a:t>
            </a:r>
            <a:endParaRPr b="1" i="0" sz="2600" u="none" cap="none" strike="noStrike">
              <a:solidFill>
                <a:schemeClr val="dk1"/>
              </a:solidFill>
              <a:latin typeface="Rajdhani"/>
              <a:ea typeface="Rajdhani"/>
              <a:cs typeface="Rajdhani"/>
              <a:sym typeface="Rajdhani"/>
            </a:endParaRPr>
          </a:p>
        </p:txBody>
      </p:sp>
      <p:sp>
        <p:nvSpPr>
          <p:cNvPr id="348" name="Google Shape;348;p31"/>
          <p:cNvSpPr txBox="1"/>
          <p:nvPr/>
        </p:nvSpPr>
        <p:spPr>
          <a:xfrm>
            <a:off x="5162776" y="705350"/>
            <a:ext cx="4509900" cy="1354500"/>
          </a:xfrm>
          <a:prstGeom prst="rect">
            <a:avLst/>
          </a:prstGeom>
          <a:noFill/>
          <a:ln>
            <a:noFill/>
          </a:ln>
        </p:spPr>
        <p:txBody>
          <a:bodyPr anchorCtr="0" anchor="t" bIns="91425" lIns="91425" spcFirstLastPara="1" rIns="91425" wrap="square" tIns="91425">
            <a:spAutoFit/>
          </a:bodyPr>
          <a:lstStyle/>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Internal and external audiences</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Manage the brand</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Strengthen relations</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Enable the organization to grow</a:t>
            </a:r>
            <a:endParaRPr b="0" i="0" sz="1900" u="none" cap="none" strike="noStrike">
              <a:solidFill>
                <a:schemeClr val="dk1"/>
              </a:solidFill>
              <a:latin typeface="Ubuntu"/>
              <a:ea typeface="Ubuntu"/>
              <a:cs typeface="Ubuntu"/>
              <a:sym typeface="Ubuntu"/>
            </a:endParaRPr>
          </a:p>
        </p:txBody>
      </p:sp>
      <p:sp>
        <p:nvSpPr>
          <p:cNvPr id="349" name="Google Shape;349;p31"/>
          <p:cNvSpPr txBox="1"/>
          <p:nvPr/>
        </p:nvSpPr>
        <p:spPr>
          <a:xfrm>
            <a:off x="204501" y="4043900"/>
            <a:ext cx="3297000" cy="569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accent5"/>
              </a:buClr>
              <a:buSzPts val="2500"/>
              <a:buFont typeface="Rajdhani"/>
              <a:buNone/>
            </a:pPr>
            <a:r>
              <a:rPr b="1" i="0" lang="en-US" sz="2500" u="none" cap="none" strike="noStrike">
                <a:solidFill>
                  <a:schemeClr val="accent5"/>
                </a:solidFill>
                <a:latin typeface="Rajdhani"/>
                <a:ea typeface="Rajdhani"/>
                <a:cs typeface="Rajdhani"/>
                <a:sym typeface="Rajdhani"/>
              </a:rPr>
              <a:t>TRAINING</a:t>
            </a:r>
            <a:endParaRPr b="1" i="0" sz="2500" u="none" cap="none" strike="noStrike">
              <a:solidFill>
                <a:schemeClr val="accent5"/>
              </a:solidFill>
              <a:latin typeface="Rajdhani"/>
              <a:ea typeface="Rajdhani"/>
              <a:cs typeface="Rajdhani"/>
              <a:sym typeface="Rajdhani"/>
            </a:endParaRPr>
          </a:p>
        </p:txBody>
      </p:sp>
      <p:sp>
        <p:nvSpPr>
          <p:cNvPr id="350" name="Google Shape;350;p31"/>
          <p:cNvSpPr txBox="1"/>
          <p:nvPr/>
        </p:nvSpPr>
        <p:spPr>
          <a:xfrm>
            <a:off x="204501" y="4613300"/>
            <a:ext cx="3864300" cy="1062000"/>
          </a:xfrm>
          <a:prstGeom prst="rect">
            <a:avLst/>
          </a:prstGeom>
          <a:noFill/>
          <a:ln>
            <a:noFill/>
          </a:ln>
        </p:spPr>
        <p:txBody>
          <a:bodyPr anchorCtr="0" anchor="t" bIns="91425" lIns="91425" spcFirstLastPara="1" rIns="91425" wrap="square" tIns="91425">
            <a:spAutoFit/>
          </a:bodyPr>
          <a:lstStyle/>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Support wing MAC teams</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Mentor and assist</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Create training materials</a:t>
            </a:r>
            <a:endParaRPr b="0" i="0" sz="1900" u="none" cap="none" strike="noStrike">
              <a:solidFill>
                <a:schemeClr val="dk1"/>
              </a:solidFill>
              <a:latin typeface="Ubuntu"/>
              <a:ea typeface="Ubuntu"/>
              <a:cs typeface="Ubuntu"/>
              <a:sym typeface="Ubuntu"/>
            </a:endParaRPr>
          </a:p>
        </p:txBody>
      </p:sp>
      <p:sp>
        <p:nvSpPr>
          <p:cNvPr id="351" name="Google Shape;351;p31"/>
          <p:cNvSpPr txBox="1"/>
          <p:nvPr/>
        </p:nvSpPr>
        <p:spPr>
          <a:xfrm>
            <a:off x="204501" y="120350"/>
            <a:ext cx="3297000" cy="569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accent2"/>
              </a:buClr>
              <a:buSzPts val="2500"/>
              <a:buFont typeface="Rajdhani"/>
              <a:buNone/>
            </a:pPr>
            <a:r>
              <a:rPr b="1" i="0" lang="en-US" sz="2500" u="none" cap="none" strike="noStrike">
                <a:solidFill>
                  <a:schemeClr val="accent2"/>
                </a:solidFill>
                <a:latin typeface="Rajdhani"/>
                <a:ea typeface="Rajdhani"/>
                <a:cs typeface="Rajdhani"/>
                <a:sym typeface="Rajdhani"/>
              </a:rPr>
              <a:t>CREATIVE SERVICES</a:t>
            </a:r>
            <a:endParaRPr b="1" i="0" sz="2500" u="none" cap="none" strike="noStrike">
              <a:solidFill>
                <a:schemeClr val="accent2"/>
              </a:solidFill>
              <a:latin typeface="Rajdhani"/>
              <a:ea typeface="Rajdhani"/>
              <a:cs typeface="Rajdhani"/>
              <a:sym typeface="Rajdhani"/>
            </a:endParaRPr>
          </a:p>
        </p:txBody>
      </p:sp>
      <p:sp>
        <p:nvSpPr>
          <p:cNvPr id="352" name="Google Shape;352;p31"/>
          <p:cNvSpPr txBox="1"/>
          <p:nvPr/>
        </p:nvSpPr>
        <p:spPr>
          <a:xfrm>
            <a:off x="204501" y="830967"/>
            <a:ext cx="3864300" cy="1354500"/>
          </a:xfrm>
          <a:prstGeom prst="rect">
            <a:avLst/>
          </a:prstGeom>
          <a:noFill/>
          <a:ln>
            <a:noFill/>
          </a:ln>
        </p:spPr>
        <p:txBody>
          <a:bodyPr anchorCtr="0" anchor="t" bIns="91425" lIns="91425" spcFirstLastPara="1" rIns="91425" wrap="square" tIns="91425">
            <a:spAutoFit/>
          </a:bodyPr>
          <a:lstStyle/>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Expertise in creative</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Create brand compliant services for national and wings</a:t>
            </a:r>
            <a:endParaRPr b="0" i="0" sz="1900" u="none" cap="none" strike="noStrike">
              <a:solidFill>
                <a:schemeClr val="dk1"/>
              </a:solidFill>
              <a:latin typeface="Ubuntu"/>
              <a:ea typeface="Ubuntu"/>
              <a:cs typeface="Ubuntu"/>
              <a:sym typeface="Ubuntu"/>
            </a:endParaRPr>
          </a:p>
        </p:txBody>
      </p:sp>
      <p:sp>
        <p:nvSpPr>
          <p:cNvPr id="353" name="Google Shape;353;p31"/>
          <p:cNvSpPr txBox="1"/>
          <p:nvPr/>
        </p:nvSpPr>
        <p:spPr>
          <a:xfrm>
            <a:off x="7842895" y="4659050"/>
            <a:ext cx="3297000" cy="569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C00000"/>
              </a:buClr>
              <a:buSzPts val="2500"/>
              <a:buFont typeface="Rajdhani"/>
              <a:buNone/>
            </a:pPr>
            <a:r>
              <a:rPr b="1" i="0" lang="en-US" sz="2500" u="none" cap="none" strike="noStrike">
                <a:solidFill>
                  <a:srgbClr val="C00000"/>
                </a:solidFill>
                <a:latin typeface="Rajdhani"/>
                <a:ea typeface="Rajdhani"/>
                <a:cs typeface="Rajdhani"/>
                <a:sym typeface="Rajdhani"/>
              </a:rPr>
              <a:t>DIGITAL ENGAGEMENT</a:t>
            </a:r>
            <a:endParaRPr b="1" i="0" sz="2500" u="none" cap="none" strike="noStrike">
              <a:solidFill>
                <a:srgbClr val="C00000"/>
              </a:solidFill>
              <a:latin typeface="Rajdhani"/>
              <a:ea typeface="Rajdhani"/>
              <a:cs typeface="Rajdhani"/>
              <a:sym typeface="Rajdhani"/>
            </a:endParaRPr>
          </a:p>
        </p:txBody>
      </p:sp>
      <p:sp>
        <p:nvSpPr>
          <p:cNvPr id="354" name="Google Shape;354;p31"/>
          <p:cNvSpPr txBox="1"/>
          <p:nvPr/>
        </p:nvSpPr>
        <p:spPr>
          <a:xfrm>
            <a:off x="7781676" y="5397900"/>
            <a:ext cx="3864300" cy="1062000"/>
          </a:xfrm>
          <a:prstGeom prst="rect">
            <a:avLst/>
          </a:prstGeom>
          <a:noFill/>
          <a:ln>
            <a:noFill/>
          </a:ln>
        </p:spPr>
        <p:txBody>
          <a:bodyPr anchorCtr="0" anchor="t" bIns="91425" lIns="91425" spcFirstLastPara="1" rIns="91425" wrap="square" tIns="91425">
            <a:spAutoFit/>
          </a:bodyPr>
          <a:lstStyle/>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Digital plan on the web</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Websites</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Social media</a:t>
            </a:r>
            <a:endParaRPr b="0" i="0" sz="1900" u="none" cap="none" strike="noStrike">
              <a:solidFill>
                <a:schemeClr val="dk1"/>
              </a:solidFill>
              <a:latin typeface="Ubuntu"/>
              <a:ea typeface="Ubuntu"/>
              <a:cs typeface="Ubuntu"/>
              <a:sym typeface="Ubuntu"/>
            </a:endParaRPr>
          </a:p>
        </p:txBody>
      </p:sp>
      <p:sp>
        <p:nvSpPr>
          <p:cNvPr id="355" name="Google Shape;355;p31"/>
          <p:cNvSpPr txBox="1"/>
          <p:nvPr/>
        </p:nvSpPr>
        <p:spPr>
          <a:xfrm>
            <a:off x="9137401" y="2353073"/>
            <a:ext cx="2605800" cy="569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accent6"/>
              </a:buClr>
              <a:buSzPts val="2500"/>
              <a:buFont typeface="Rajdhani"/>
              <a:buNone/>
            </a:pPr>
            <a:r>
              <a:rPr b="1" i="0" lang="en-US" sz="2500" u="none" cap="none" strike="noStrike">
                <a:solidFill>
                  <a:schemeClr val="accent6"/>
                </a:solidFill>
                <a:latin typeface="Rajdhani"/>
                <a:ea typeface="Rajdhani"/>
                <a:cs typeface="Rajdhani"/>
                <a:sym typeface="Rajdhani"/>
              </a:rPr>
              <a:t>PUBLIC RELATIONS</a:t>
            </a:r>
            <a:endParaRPr b="1" i="0" sz="2500" u="none" cap="none" strike="noStrike">
              <a:solidFill>
                <a:schemeClr val="accent6"/>
              </a:solidFill>
              <a:latin typeface="Rajdhani"/>
              <a:ea typeface="Rajdhani"/>
              <a:cs typeface="Rajdhani"/>
              <a:sym typeface="Rajdhani"/>
            </a:endParaRPr>
          </a:p>
        </p:txBody>
      </p:sp>
      <p:sp>
        <p:nvSpPr>
          <p:cNvPr id="356" name="Google Shape;356;p31"/>
          <p:cNvSpPr txBox="1"/>
          <p:nvPr/>
        </p:nvSpPr>
        <p:spPr>
          <a:xfrm>
            <a:off x="9137401" y="3109250"/>
            <a:ext cx="3054600" cy="769500"/>
          </a:xfrm>
          <a:prstGeom prst="rect">
            <a:avLst/>
          </a:prstGeom>
          <a:noFill/>
          <a:ln>
            <a:noFill/>
          </a:ln>
        </p:spPr>
        <p:txBody>
          <a:bodyPr anchorCtr="0" anchor="t" bIns="91425" lIns="91425" spcFirstLastPara="1" rIns="91425" wrap="square" tIns="91425">
            <a:spAutoFit/>
          </a:bodyPr>
          <a:lstStyle/>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Work with media</a:t>
            </a:r>
            <a:endParaRPr b="0" i="0" sz="1900" u="none" cap="none" strike="noStrike">
              <a:solidFill>
                <a:schemeClr val="dk1"/>
              </a:solidFill>
              <a:latin typeface="Ubuntu"/>
              <a:ea typeface="Ubuntu"/>
              <a:cs typeface="Ubuntu"/>
              <a:sym typeface="Ubuntu"/>
            </a:endParaRPr>
          </a:p>
          <a:p>
            <a:pPr indent="-349250" lvl="0" marL="457200" marR="0" rtl="0" algn="l">
              <a:spcBef>
                <a:spcPts val="0"/>
              </a:spcBef>
              <a:spcAft>
                <a:spcPts val="0"/>
              </a:spcAft>
              <a:buClr>
                <a:schemeClr val="dk1"/>
              </a:buClr>
              <a:buSzPts val="1900"/>
              <a:buFont typeface="Ubuntu"/>
              <a:buChar char="●"/>
            </a:pPr>
            <a:r>
              <a:rPr b="0" i="0" lang="en-US" sz="1900" u="none" cap="none" strike="noStrike">
                <a:solidFill>
                  <a:schemeClr val="dk1"/>
                </a:solidFill>
                <a:latin typeface="Ubuntu"/>
                <a:ea typeface="Ubuntu"/>
                <a:cs typeface="Ubuntu"/>
                <a:sym typeface="Ubuntu"/>
              </a:rPr>
              <a:t>Public relations</a:t>
            </a:r>
            <a:endParaRPr b="0" i="0" sz="1900" u="none" cap="none" strike="noStrike">
              <a:solidFill>
                <a:schemeClr val="dk1"/>
              </a:solidFill>
              <a:latin typeface="Ubuntu"/>
              <a:ea typeface="Ubuntu"/>
              <a:cs typeface="Ubuntu"/>
              <a:sym typeface="Ubuntu"/>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3" name="Google Shape;363;p3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364" name="Google Shape;364;p32"/>
          <p:cNvSpPr txBox="1"/>
          <p:nvPr>
            <p:ph type="title"/>
          </p:nvPr>
        </p:nvSpPr>
        <p:spPr>
          <a:xfrm>
            <a:off x="1225934" y="3289570"/>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15 Useful Social Media Tips</a:t>
            </a:r>
            <a:endParaRPr/>
          </a:p>
        </p:txBody>
      </p:sp>
      <p:pic>
        <p:nvPicPr>
          <p:cNvPr descr="A picture containing text, sign, tableware, dishware&#10;&#10;Description automatically generated" id="365" name="Google Shape;365;p32"/>
          <p:cNvPicPr preferRelativeResize="0"/>
          <p:nvPr/>
        </p:nvPicPr>
        <p:blipFill rotWithShape="1">
          <a:blip r:embed="rId3">
            <a:alphaModFix/>
          </a:blip>
          <a:srcRect b="0" l="0" r="0" t="0"/>
          <a:stretch/>
        </p:blipFill>
        <p:spPr>
          <a:xfrm>
            <a:off x="1820016" y="574238"/>
            <a:ext cx="7861540" cy="163127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1" name="Google Shape;371;p3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372" name="Google Shape;372;p33"/>
          <p:cNvSpPr txBox="1"/>
          <p:nvPr/>
        </p:nvSpPr>
        <p:spPr>
          <a:xfrm>
            <a:off x="1021208" y="1720800"/>
            <a:ext cx="5722491"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#1 No FOUO or sensitive information; think OPSEC</a:t>
            </a:r>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post classified, sensitive, or For Official Use Only information. If in doubt, talk to your supervisor, commander, IC, or PAO/PIO.</a:t>
            </a:r>
            <a:endParaRPr b="0" i="0" sz="3000" u="none" cap="none" strike="noStrike">
              <a:solidFill>
                <a:schemeClr val="dk1"/>
              </a:solidFill>
              <a:latin typeface="Arial"/>
              <a:ea typeface="Arial"/>
              <a:cs typeface="Arial"/>
              <a:sym typeface="Arial"/>
            </a:endParaRPr>
          </a:p>
        </p:txBody>
      </p:sp>
      <p:pic>
        <p:nvPicPr>
          <p:cNvPr id="373" name="Google Shape;373;p33"/>
          <p:cNvPicPr preferRelativeResize="0"/>
          <p:nvPr/>
        </p:nvPicPr>
        <p:blipFill rotWithShape="1">
          <a:blip r:embed="rId3">
            <a:alphaModFix/>
          </a:blip>
          <a:srcRect b="8764" l="0" r="0" t="0"/>
          <a:stretch/>
        </p:blipFill>
        <p:spPr>
          <a:xfrm>
            <a:off x="8579722" y="2236773"/>
            <a:ext cx="2352944" cy="3315416"/>
          </a:xfrm>
          <a:prstGeom prst="rect">
            <a:avLst/>
          </a:prstGeom>
          <a:noFill/>
          <a:ln>
            <a:noFill/>
          </a:ln>
        </p:spPr>
      </p:pic>
      <p:sp>
        <p:nvSpPr>
          <p:cNvPr id="374" name="Google Shape;374;p33"/>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a:p>
            <a:pPr indent="0" lvl="0" marL="0" rtl="0" algn="l">
              <a:lnSpc>
                <a:spcPct val="90000"/>
              </a:lnSpc>
              <a:spcBef>
                <a:spcPts val="0"/>
              </a:spcBef>
              <a:spcAft>
                <a:spcPts val="0"/>
              </a:spcAft>
              <a:buClr>
                <a:schemeClr val="dk1"/>
              </a:buClr>
              <a:buSzPts val="4400"/>
              <a:buFont typeface="Arial Black"/>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0" name="Google Shape;380;p3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381" name="Google Shape;381;p34"/>
          <p:cNvSpPr txBox="1"/>
          <p:nvPr/>
        </p:nvSpPr>
        <p:spPr>
          <a:xfrm>
            <a:off x="159300" y="1295350"/>
            <a:ext cx="7060650"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#2 Stay in your lane</a:t>
            </a:r>
            <a:endParaRPr/>
          </a:p>
          <a:p>
            <a:pPr indent="0" lvl="0" marL="0" marR="0" rtl="0" algn="l">
              <a:lnSpc>
                <a:spcPct val="90000"/>
              </a:lnSpc>
              <a:spcBef>
                <a:spcPts val="1600"/>
              </a:spcBef>
              <a:spcAft>
                <a:spcPts val="0"/>
              </a:spcAft>
              <a:buClr>
                <a:schemeClr val="dk1"/>
              </a:buClr>
              <a:buSzPts val="1100"/>
              <a:buFont typeface="Arial"/>
              <a:buNone/>
            </a:pPr>
            <a:r>
              <a:rPr b="0" i="0" lang="en-US" sz="2800" u="none" cap="none" strike="noStrike">
                <a:solidFill>
                  <a:schemeClr val="dk1"/>
                </a:solidFill>
                <a:latin typeface="Arial"/>
                <a:ea typeface="Arial"/>
                <a:cs typeface="Arial"/>
                <a:sym typeface="Arial"/>
              </a:rPr>
              <a:t>Discussing issues related to your CAP specialty, mission qualification, duty position, or personal experiences are acceptable and encouraged, but you shouldn’t discuss areas of expertise where you have no firsthand, direct experience, or knowledge.</a:t>
            </a:r>
            <a:endParaRPr/>
          </a:p>
          <a:p>
            <a:pPr indent="0" lvl="0" marL="0" marR="0" rtl="0" algn="l">
              <a:lnSpc>
                <a:spcPct val="90000"/>
              </a:lnSpc>
              <a:spcBef>
                <a:spcPts val="1600"/>
              </a:spcBef>
              <a:spcAft>
                <a:spcPts val="1600"/>
              </a:spcAft>
              <a:buClr>
                <a:schemeClr val="dk1"/>
              </a:buClr>
              <a:buSzPts val="3000"/>
              <a:buFont typeface="Arial"/>
              <a:buNone/>
            </a:pPr>
            <a:r>
              <a:t/>
            </a:r>
            <a:endParaRPr b="0" i="0" sz="3000" u="none" cap="none" strike="noStrike">
              <a:solidFill>
                <a:schemeClr val="dk1"/>
              </a:solidFill>
              <a:latin typeface="Arial"/>
              <a:ea typeface="Arial"/>
              <a:cs typeface="Arial"/>
              <a:sym typeface="Arial"/>
            </a:endParaRPr>
          </a:p>
        </p:txBody>
      </p:sp>
      <p:pic>
        <p:nvPicPr>
          <p:cNvPr id="382" name="Google Shape;382;p34"/>
          <p:cNvPicPr preferRelativeResize="0"/>
          <p:nvPr/>
        </p:nvPicPr>
        <p:blipFill rotWithShape="1">
          <a:blip r:embed="rId3">
            <a:alphaModFix/>
          </a:blip>
          <a:srcRect b="0" l="0" r="0" t="0"/>
          <a:stretch/>
        </p:blipFill>
        <p:spPr>
          <a:xfrm>
            <a:off x="7289522" y="2393891"/>
            <a:ext cx="4600009" cy="2659380"/>
          </a:xfrm>
          <a:prstGeom prst="rect">
            <a:avLst/>
          </a:prstGeom>
          <a:noFill/>
          <a:ln>
            <a:noFill/>
          </a:ln>
        </p:spPr>
      </p:pic>
      <p:sp>
        <p:nvSpPr>
          <p:cNvPr id="383" name="Google Shape;383;p34"/>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a:p>
            <a:pPr indent="0" lvl="0" marL="0" rtl="0" algn="l">
              <a:lnSpc>
                <a:spcPct val="90000"/>
              </a:lnSpc>
              <a:spcBef>
                <a:spcPts val="0"/>
              </a:spcBef>
              <a:spcAft>
                <a:spcPts val="0"/>
              </a:spcAft>
              <a:buClr>
                <a:schemeClr val="dk1"/>
              </a:buClr>
              <a:buSzPts val="4400"/>
              <a:buFont typeface="Arial Black"/>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9" name="Google Shape;389;p3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390" name="Google Shape;390;p35"/>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a:p>
            <a:pPr indent="0" lvl="0" marL="0" rtl="0" algn="l">
              <a:lnSpc>
                <a:spcPct val="90000"/>
              </a:lnSpc>
              <a:spcBef>
                <a:spcPts val="0"/>
              </a:spcBef>
              <a:spcAft>
                <a:spcPts val="0"/>
              </a:spcAft>
              <a:buClr>
                <a:schemeClr val="dk1"/>
              </a:buClr>
              <a:buSzPts val="4400"/>
              <a:buFont typeface="Arial Black"/>
              <a:buNone/>
            </a:pPr>
            <a:r>
              <a:t/>
            </a:r>
            <a:endParaRPr/>
          </a:p>
        </p:txBody>
      </p:sp>
      <p:pic>
        <p:nvPicPr>
          <p:cNvPr id="391" name="Google Shape;391;p35"/>
          <p:cNvPicPr preferRelativeResize="0"/>
          <p:nvPr/>
        </p:nvPicPr>
        <p:blipFill rotWithShape="1">
          <a:blip r:embed="rId3">
            <a:alphaModFix/>
          </a:blip>
          <a:srcRect b="-147" l="32455" r="95" t="30221"/>
          <a:stretch/>
        </p:blipFill>
        <p:spPr>
          <a:xfrm>
            <a:off x="7836320" y="2244162"/>
            <a:ext cx="3509739" cy="2729815"/>
          </a:xfrm>
          <a:prstGeom prst="rect">
            <a:avLst/>
          </a:prstGeom>
          <a:noFill/>
          <a:ln>
            <a:noFill/>
          </a:ln>
        </p:spPr>
      </p:pic>
      <p:sp>
        <p:nvSpPr>
          <p:cNvPr id="392" name="Google Shape;392;p35"/>
          <p:cNvSpPr txBox="1"/>
          <p:nvPr/>
        </p:nvSpPr>
        <p:spPr>
          <a:xfrm>
            <a:off x="311699" y="2114550"/>
            <a:ext cx="6422475" cy="219143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#3 You must keep federal, state, and local laws, CAP regulations, and even FAA rules in mind when using social media in official and unofficial capacities. You are a CAP member 24 hours a day, 365 days a year.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8" name="Google Shape;398;p3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399" name="Google Shape;399;p36"/>
          <p:cNvSpPr txBox="1"/>
          <p:nvPr/>
        </p:nvSpPr>
        <p:spPr>
          <a:xfrm>
            <a:off x="307829" y="1743025"/>
            <a:ext cx="5784300" cy="1796477"/>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#4 Differentiate between opinion and official information</a:t>
            </a:r>
            <a:endParaRPr/>
          </a:p>
        </p:txBody>
      </p:sp>
      <p:sp>
        <p:nvSpPr>
          <p:cNvPr id="400" name="Google Shape;400;p36"/>
          <p:cNvSpPr txBox="1"/>
          <p:nvPr/>
        </p:nvSpPr>
        <p:spPr>
          <a:xfrm>
            <a:off x="311699" y="3009900"/>
            <a:ext cx="5165175" cy="155897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Yes, tell them what you think — just make sure you state that this is your opinion and not that of the organization.</a:t>
            </a:r>
            <a:endParaRPr/>
          </a:p>
        </p:txBody>
      </p:sp>
      <p:pic>
        <p:nvPicPr>
          <p:cNvPr id="401" name="Google Shape;401;p36"/>
          <p:cNvPicPr preferRelativeResize="0"/>
          <p:nvPr/>
        </p:nvPicPr>
        <p:blipFill rotWithShape="1">
          <a:blip r:embed="rId3">
            <a:alphaModFix/>
          </a:blip>
          <a:srcRect b="9629" l="44722" r="7899" t="25481"/>
          <a:stretch/>
        </p:blipFill>
        <p:spPr>
          <a:xfrm>
            <a:off x="8336159" y="1974265"/>
            <a:ext cx="3009900" cy="3337560"/>
          </a:xfrm>
          <a:prstGeom prst="rect">
            <a:avLst/>
          </a:prstGeom>
          <a:noFill/>
          <a:ln>
            <a:noFill/>
          </a:ln>
        </p:spPr>
      </p:pic>
      <p:sp>
        <p:nvSpPr>
          <p:cNvPr id="402" name="Google Shape;402;p36"/>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a:p>
            <a:pPr indent="0" lvl="0" marL="0" rtl="0" algn="l">
              <a:lnSpc>
                <a:spcPct val="90000"/>
              </a:lnSpc>
              <a:spcBef>
                <a:spcPts val="0"/>
              </a:spcBef>
              <a:spcAft>
                <a:spcPts val="0"/>
              </a:spcAft>
              <a:buClr>
                <a:schemeClr val="dk1"/>
              </a:buClr>
              <a:buSzPts val="4400"/>
              <a:buFont typeface="Arial Black"/>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8" name="Google Shape;408;p3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09" name="Google Shape;409;p37"/>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a:p>
            <a:pPr indent="0" lvl="0" marL="0" rtl="0" algn="l">
              <a:lnSpc>
                <a:spcPct val="90000"/>
              </a:lnSpc>
              <a:spcBef>
                <a:spcPts val="0"/>
              </a:spcBef>
              <a:spcAft>
                <a:spcPts val="0"/>
              </a:spcAft>
              <a:buClr>
                <a:schemeClr val="dk1"/>
              </a:buClr>
              <a:buSzPts val="4400"/>
              <a:buFont typeface="Arial Black"/>
              <a:buNone/>
            </a:pPr>
            <a:r>
              <a:t/>
            </a:r>
            <a:endParaRPr/>
          </a:p>
        </p:txBody>
      </p:sp>
      <p:sp>
        <p:nvSpPr>
          <p:cNvPr id="410" name="Google Shape;410;p37"/>
          <p:cNvSpPr txBox="1"/>
          <p:nvPr/>
        </p:nvSpPr>
        <p:spPr>
          <a:xfrm>
            <a:off x="235500" y="1626239"/>
            <a:ext cx="4869900" cy="375538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#5 Use your best judgment</a:t>
            </a:r>
            <a:endParaRPr/>
          </a:p>
          <a:p>
            <a:pPr indent="0" lvl="0" marL="0" marR="0" rtl="0" algn="l">
              <a:lnSpc>
                <a:spcPct val="90000"/>
              </a:lnSpc>
              <a:spcBef>
                <a:spcPts val="1600"/>
              </a:spcBef>
              <a:spcAft>
                <a:spcPts val="1600"/>
              </a:spcAft>
              <a:buClr>
                <a:schemeClr val="dk1"/>
              </a:buClr>
              <a:buSzPts val="2400"/>
              <a:buFont typeface="Arial"/>
              <a:buNone/>
            </a:pPr>
            <a:r>
              <a:rPr b="0" i="0" lang="en-US" sz="2400" u="none" cap="none" strike="noStrike">
                <a:solidFill>
                  <a:schemeClr val="dk1"/>
                </a:solidFill>
                <a:latin typeface="Arial"/>
                <a:ea typeface="Arial"/>
                <a:cs typeface="Arial"/>
                <a:sym typeface="Arial"/>
              </a:rPr>
              <a:t>What you write may have serious consequences. Once you post something on social media, you can’t “get it back.” Even deleting the post doesn’t mean it’s truly gone. Ultimately, you bear sole responsibility for what you post.</a:t>
            </a:r>
            <a:endParaRPr/>
          </a:p>
        </p:txBody>
      </p:sp>
      <p:pic>
        <p:nvPicPr>
          <p:cNvPr descr="Diagram&#10;&#10;Description automatically generated" id="411" name="Google Shape;411;p37"/>
          <p:cNvPicPr preferRelativeResize="0"/>
          <p:nvPr/>
        </p:nvPicPr>
        <p:blipFill rotWithShape="1">
          <a:blip r:embed="rId3">
            <a:alphaModFix/>
          </a:blip>
          <a:srcRect b="0" l="0" r="0" t="0"/>
          <a:stretch/>
        </p:blipFill>
        <p:spPr>
          <a:xfrm>
            <a:off x="5678029" y="1676321"/>
            <a:ext cx="5668030" cy="42534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7" name="Google Shape;417;p3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18" name="Google Shape;418;p38"/>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19" name="Google Shape;419;p38"/>
          <p:cNvSpPr txBox="1"/>
          <p:nvPr/>
        </p:nvSpPr>
        <p:spPr>
          <a:xfrm>
            <a:off x="311700" y="1943099"/>
            <a:ext cx="7746450" cy="237431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When you see misrepresentations made about CAP in social media, you may certainly identify and correct the error. Always do so with respect and with the facts. When you speak to someone who has an adversarial position, make sure what you say is factual and respectful. Don’t argue, just correct the record.</a:t>
            </a:r>
            <a:endParaRPr/>
          </a:p>
        </p:txBody>
      </p:sp>
      <p:pic>
        <p:nvPicPr>
          <p:cNvPr id="420" name="Google Shape;420;p38"/>
          <p:cNvPicPr preferRelativeResize="0"/>
          <p:nvPr/>
        </p:nvPicPr>
        <p:blipFill rotWithShape="1">
          <a:blip r:embed="rId3">
            <a:alphaModFix/>
          </a:blip>
          <a:srcRect b="15947" l="0" r="0" t="13425"/>
          <a:stretch/>
        </p:blipFill>
        <p:spPr>
          <a:xfrm>
            <a:off x="8286751" y="1508811"/>
            <a:ext cx="3352948" cy="42098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6" name="Google Shape;426;p3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27" name="Google Shape;427;p39"/>
          <p:cNvSpPr txBox="1"/>
          <p:nvPr/>
        </p:nvSpPr>
        <p:spPr>
          <a:xfrm>
            <a:off x="311699" y="1226258"/>
            <a:ext cx="7555950" cy="1532719"/>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#7 Be aware of the image you present</a:t>
            </a:r>
            <a:endParaRPr/>
          </a:p>
        </p:txBody>
      </p:sp>
      <p:sp>
        <p:nvSpPr>
          <p:cNvPr id="428" name="Google Shape;428;p39"/>
          <p:cNvSpPr txBox="1"/>
          <p:nvPr/>
        </p:nvSpPr>
        <p:spPr>
          <a:xfrm>
            <a:off x="311699" y="1895902"/>
            <a:ext cx="6403425" cy="1533098"/>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Any time you engage in social media, you’re representing CAP and the Air Force. Don’t do anything that discredits you or our organization.</a:t>
            </a:r>
            <a:endParaRPr/>
          </a:p>
          <a:p>
            <a:pPr indent="0" lvl="0" marL="0" marR="0" rtl="0" algn="l">
              <a:lnSpc>
                <a:spcPct val="90000"/>
              </a:lnSpc>
              <a:spcBef>
                <a:spcPts val="32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forget, we can not refer to ourselves as the “Air Force Academy Light” or the encampment experience as “basic training”</a:t>
            </a:r>
            <a:endParaRPr/>
          </a:p>
        </p:txBody>
      </p:sp>
      <p:pic>
        <p:nvPicPr>
          <p:cNvPr id="429" name="Google Shape;429;p39"/>
          <p:cNvPicPr preferRelativeResize="0"/>
          <p:nvPr/>
        </p:nvPicPr>
        <p:blipFill rotWithShape="1">
          <a:blip r:embed="rId3">
            <a:alphaModFix/>
          </a:blip>
          <a:srcRect b="0" l="0" r="0" t="0"/>
          <a:stretch/>
        </p:blipFill>
        <p:spPr>
          <a:xfrm>
            <a:off x="7867649" y="1467453"/>
            <a:ext cx="3851130" cy="2069454"/>
          </a:xfrm>
          <a:prstGeom prst="rect">
            <a:avLst/>
          </a:prstGeom>
          <a:noFill/>
          <a:ln>
            <a:noFill/>
          </a:ln>
        </p:spPr>
      </p:pic>
      <p:pic>
        <p:nvPicPr>
          <p:cNvPr id="430" name="Google Shape;430;p39"/>
          <p:cNvPicPr preferRelativeResize="0"/>
          <p:nvPr/>
        </p:nvPicPr>
        <p:blipFill rotWithShape="1">
          <a:blip r:embed="rId4">
            <a:alphaModFix/>
          </a:blip>
          <a:srcRect b="0" l="0" r="0" t="0"/>
          <a:stretch/>
        </p:blipFill>
        <p:spPr>
          <a:xfrm>
            <a:off x="8108830" y="3710243"/>
            <a:ext cx="3513343" cy="2069455"/>
          </a:xfrm>
          <a:prstGeom prst="rect">
            <a:avLst/>
          </a:prstGeom>
          <a:noFill/>
          <a:ln>
            <a:noFill/>
          </a:ln>
        </p:spPr>
      </p:pic>
      <p:sp>
        <p:nvSpPr>
          <p:cNvPr id="431" name="Google Shape;431;p39"/>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7" name="Google Shape;87;p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88" name="Google Shape;88;p4"/>
          <p:cNvSpPr txBox="1"/>
          <p:nvPr>
            <p:ph type="title"/>
          </p:nvPr>
        </p:nvSpPr>
        <p:spPr>
          <a:xfrm>
            <a:off x="1591859" y="585894"/>
            <a:ext cx="10810729"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400"/>
              <a:buFont typeface="Rajdhani"/>
              <a:buNone/>
            </a:pPr>
            <a:r>
              <a:rPr b="1" lang="en-US" sz="4400">
                <a:latin typeface="Rajdhani"/>
                <a:ea typeface="Rajdhani"/>
                <a:cs typeface="Rajdhani"/>
                <a:sym typeface="Rajdhani"/>
              </a:rPr>
              <a:t>Social Media in CAP Regulations</a:t>
            </a:r>
            <a:endParaRPr/>
          </a:p>
          <a:p>
            <a:pPr indent="0" lvl="0" marL="0" rtl="0" algn="l">
              <a:lnSpc>
                <a:spcPct val="90000"/>
              </a:lnSpc>
              <a:spcBef>
                <a:spcPts val="0"/>
              </a:spcBef>
              <a:spcAft>
                <a:spcPts val="0"/>
              </a:spcAft>
              <a:buClr>
                <a:schemeClr val="dk1"/>
              </a:buClr>
              <a:buSzPts val="4400"/>
              <a:buFont typeface="Arial Black"/>
              <a:buNone/>
            </a:pPr>
            <a:r>
              <a:t/>
            </a:r>
            <a:endParaRPr/>
          </a:p>
        </p:txBody>
      </p:sp>
      <p:sp>
        <p:nvSpPr>
          <p:cNvPr id="89" name="Google Shape;89;p4"/>
          <p:cNvSpPr txBox="1"/>
          <p:nvPr/>
        </p:nvSpPr>
        <p:spPr>
          <a:xfrm>
            <a:off x="1831829" y="1136781"/>
            <a:ext cx="9514230" cy="444937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CAPR 190-1, CAP Public Affairs Program (16 November 2016)</a:t>
            </a:r>
            <a:endParaRPr/>
          </a:p>
          <a:p>
            <a:pPr indent="-342900" lvl="0" marL="342900" marR="0" rtl="0" algn="l">
              <a:lnSpc>
                <a:spcPct val="100000"/>
              </a:lnSpc>
              <a:spcBef>
                <a:spcPts val="220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11.2. Social Media. </a:t>
            </a:r>
            <a:br>
              <a:rPr b="1" i="0" lang="en-US" sz="2000" u="none" cap="none" strike="noStrike">
                <a:solidFill>
                  <a:schemeClr val="dk1"/>
                </a:solidFill>
                <a:latin typeface="Arial"/>
                <a:ea typeface="Arial"/>
                <a:cs typeface="Arial"/>
                <a:sym typeface="Arial"/>
              </a:rPr>
            </a:br>
            <a:r>
              <a:rPr b="1" i="1" lang="en-US" sz="2000" u="none" cap="none" strike="noStrike">
                <a:solidFill>
                  <a:schemeClr val="dk1"/>
                </a:solidFill>
                <a:latin typeface="Arial"/>
                <a:ea typeface="Arial"/>
                <a:cs typeface="Arial"/>
                <a:sym typeface="Arial"/>
              </a:rPr>
              <a:t>Summary</a:t>
            </a:r>
            <a:r>
              <a:rPr b="0" i="0" lang="en-US" sz="2000" u="none" cap="none" strike="noStrike">
                <a:solidFill>
                  <a:schemeClr val="dk1"/>
                </a:solidFill>
                <a:latin typeface="Arial"/>
                <a:ea typeface="Arial"/>
                <a:cs typeface="Arial"/>
                <a:sym typeface="Arial"/>
              </a:rPr>
              <a:t>: Units PAOs oversee all official social media channels. “The responsibility for use of social media by CAP units rests with the unit commander and it will be overseen by the unit PAO or a member designated by the commander under the direction of the unit PAO.”</a:t>
            </a:r>
            <a:endParaRPr/>
          </a:p>
          <a:p>
            <a:pPr indent="-342900" lvl="0" marL="342900" marR="0" rtl="0" algn="l">
              <a:lnSpc>
                <a:spcPct val="100000"/>
              </a:lnSpc>
              <a:spcBef>
                <a:spcPts val="2200"/>
              </a:spcBef>
              <a:spcAft>
                <a:spcPts val="120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11.3. Social Engagement.</a:t>
            </a:r>
            <a:r>
              <a:rPr b="0" i="0" lang="en-US" sz="2000" u="none" cap="none" strike="noStrike">
                <a:solidFill>
                  <a:schemeClr val="dk1"/>
                </a:solidFill>
                <a:latin typeface="Arial"/>
                <a:ea typeface="Arial"/>
                <a:cs typeface="Arial"/>
                <a:sym typeface="Arial"/>
              </a:rPr>
              <a:t> </a:t>
            </a:r>
            <a:br>
              <a:rPr b="0" i="0" lang="en-US" sz="2000" u="none" cap="none" strike="noStrike">
                <a:solidFill>
                  <a:schemeClr val="dk1"/>
                </a:solidFill>
                <a:latin typeface="Arial"/>
                <a:ea typeface="Arial"/>
                <a:cs typeface="Arial"/>
                <a:sym typeface="Arial"/>
              </a:rPr>
            </a:br>
            <a:r>
              <a:rPr b="1" i="1" lang="en-US" sz="2000" u="none" cap="none" strike="noStrike">
                <a:solidFill>
                  <a:schemeClr val="dk1"/>
                </a:solidFill>
                <a:latin typeface="Arial"/>
                <a:ea typeface="Arial"/>
                <a:cs typeface="Arial"/>
                <a:sym typeface="Arial"/>
              </a:rPr>
              <a:t>Summary</a:t>
            </a:r>
            <a:r>
              <a:rPr b="0" i="0" lang="en-US" sz="2000" u="none" cap="none" strike="noStrike">
                <a:solidFill>
                  <a:schemeClr val="dk1"/>
                </a:solidFill>
                <a:latin typeface="Arial"/>
                <a:ea typeface="Arial"/>
                <a:cs typeface="Arial"/>
                <a:sym typeface="Arial"/>
              </a:rPr>
              <a:t>: Members are encouraged to share their positive CAP experiences and accomplishments on their personal social media accounts.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7" name="Google Shape;437;p4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38" name="Google Shape;438;p40"/>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39" name="Google Shape;439;p40"/>
          <p:cNvSpPr txBox="1"/>
          <p:nvPr/>
        </p:nvSpPr>
        <p:spPr>
          <a:xfrm>
            <a:off x="311699" y="1152475"/>
            <a:ext cx="7394025" cy="1463013"/>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#8 Be cautious with information sharing</a:t>
            </a:r>
            <a:endParaRPr/>
          </a:p>
        </p:txBody>
      </p:sp>
      <p:sp>
        <p:nvSpPr>
          <p:cNvPr id="440" name="Google Shape;440;p40"/>
          <p:cNvSpPr txBox="1"/>
          <p:nvPr/>
        </p:nvSpPr>
        <p:spPr>
          <a:xfrm>
            <a:off x="311700" y="2446913"/>
            <a:ext cx="7174950" cy="213047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Maintain privacy settings on your social media accounts, change your passwords regularly, and don’t give out personally identifiable information. Be cautious about the personal details you share on the Internet.</a:t>
            </a:r>
            <a:endParaRPr/>
          </a:p>
        </p:txBody>
      </p:sp>
      <p:pic>
        <p:nvPicPr>
          <p:cNvPr id="441" name="Google Shape;441;p40"/>
          <p:cNvPicPr preferRelativeResize="0"/>
          <p:nvPr/>
        </p:nvPicPr>
        <p:blipFill rotWithShape="1">
          <a:blip r:embed="rId3">
            <a:alphaModFix/>
          </a:blip>
          <a:srcRect b="25926" l="-1185" r="1185" t="6520"/>
          <a:stretch/>
        </p:blipFill>
        <p:spPr>
          <a:xfrm>
            <a:off x="7486651" y="1788268"/>
            <a:ext cx="3924448" cy="353491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7" name="Google Shape;447;p4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48" name="Google Shape;448;p41"/>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49" name="Google Shape;449;p41"/>
          <p:cNvSpPr txBox="1"/>
          <p:nvPr/>
        </p:nvSpPr>
        <p:spPr>
          <a:xfrm>
            <a:off x="728403" y="885775"/>
            <a:ext cx="3999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#9 Avoid the offensive</a:t>
            </a:r>
            <a:endParaRPr b="0" i="0" sz="3000" u="none" cap="none" strike="noStrike">
              <a:solidFill>
                <a:schemeClr val="dk1"/>
              </a:solidFill>
              <a:latin typeface="Arial"/>
              <a:ea typeface="Arial"/>
              <a:cs typeface="Arial"/>
              <a:sym typeface="Arial"/>
            </a:endParaRPr>
          </a:p>
        </p:txBody>
      </p:sp>
      <p:sp>
        <p:nvSpPr>
          <p:cNvPr id="450" name="Google Shape;450;p41"/>
          <p:cNvSpPr txBox="1"/>
          <p:nvPr/>
        </p:nvSpPr>
        <p:spPr>
          <a:xfrm>
            <a:off x="838199" y="1971675"/>
            <a:ext cx="6929697" cy="215333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post any defamatory, libelous, vulgar, obscene, abusive, profane, threatening, racially or ethnically hateful or otherwise offensive, or illegal information or material.</a:t>
            </a:r>
            <a:endParaRPr/>
          </a:p>
        </p:txBody>
      </p:sp>
      <p:pic>
        <p:nvPicPr>
          <p:cNvPr id="451" name="Google Shape;451;p41"/>
          <p:cNvPicPr preferRelativeResize="0"/>
          <p:nvPr/>
        </p:nvPicPr>
        <p:blipFill rotWithShape="1">
          <a:blip r:embed="rId3">
            <a:alphaModFix/>
          </a:blip>
          <a:srcRect b="11259" l="0" r="0" t="17481"/>
          <a:stretch/>
        </p:blipFill>
        <p:spPr>
          <a:xfrm>
            <a:off x="7877692" y="1831098"/>
            <a:ext cx="3279169" cy="415415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7" name="Google Shape;457;p4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58" name="Google Shape;458;p42"/>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59" name="Google Shape;459;p42"/>
          <p:cNvSpPr txBox="1"/>
          <p:nvPr/>
        </p:nvSpPr>
        <p:spPr>
          <a:xfrm>
            <a:off x="311700" y="1152475"/>
            <a:ext cx="6374850" cy="146753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#10 Don’t violate privacy</a:t>
            </a:r>
            <a:endParaRPr/>
          </a:p>
        </p:txBody>
      </p:sp>
      <p:sp>
        <p:nvSpPr>
          <p:cNvPr id="460" name="Google Shape;460;p42"/>
          <p:cNvSpPr txBox="1"/>
          <p:nvPr/>
        </p:nvSpPr>
        <p:spPr>
          <a:xfrm>
            <a:off x="311700" y="2522937"/>
            <a:ext cx="6622500" cy="146753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post any information that would infringe upon the proprietary, privacy, or personal rights of others.</a:t>
            </a:r>
            <a:endParaRPr/>
          </a:p>
        </p:txBody>
      </p:sp>
      <p:pic>
        <p:nvPicPr>
          <p:cNvPr id="461" name="Google Shape;461;p42"/>
          <p:cNvPicPr preferRelativeResize="0"/>
          <p:nvPr/>
        </p:nvPicPr>
        <p:blipFill rotWithShape="1">
          <a:blip r:embed="rId3">
            <a:alphaModFix/>
          </a:blip>
          <a:srcRect b="0" l="0" r="0" t="0"/>
          <a:stretch/>
        </p:blipFill>
        <p:spPr>
          <a:xfrm>
            <a:off x="8471140" y="1611163"/>
            <a:ext cx="2461526" cy="437604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7" name="Google Shape;467;p4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68" name="Google Shape;468;p43"/>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69" name="Google Shape;469;p43"/>
          <p:cNvSpPr txBox="1"/>
          <p:nvPr/>
        </p:nvSpPr>
        <p:spPr>
          <a:xfrm>
            <a:off x="311699" y="1619200"/>
            <a:ext cx="6622500" cy="164231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#11 Don’t violate copyright</a:t>
            </a:r>
            <a:endParaRPr/>
          </a:p>
        </p:txBody>
      </p:sp>
      <p:sp>
        <p:nvSpPr>
          <p:cNvPr id="470" name="Google Shape;470;p43"/>
          <p:cNvSpPr txBox="1"/>
          <p:nvPr/>
        </p:nvSpPr>
        <p:spPr>
          <a:xfrm>
            <a:off x="311699" y="2644139"/>
            <a:ext cx="6155775" cy="181805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post any information or other material protected by copyright without the permission of the copyright owner.</a:t>
            </a:r>
            <a:endParaRPr/>
          </a:p>
        </p:txBody>
      </p:sp>
      <p:pic>
        <p:nvPicPr>
          <p:cNvPr id="471" name="Google Shape;471;p43"/>
          <p:cNvPicPr preferRelativeResize="0"/>
          <p:nvPr/>
        </p:nvPicPr>
        <p:blipFill rotWithShape="1">
          <a:blip r:embed="rId3">
            <a:alphaModFix/>
          </a:blip>
          <a:srcRect b="0" l="0" r="0" t="0"/>
          <a:stretch/>
        </p:blipFill>
        <p:spPr>
          <a:xfrm>
            <a:off x="7127320" y="2054416"/>
            <a:ext cx="4283778" cy="27491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7" name="Google Shape;477;p4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78" name="Google Shape;478;p44"/>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79" name="Google Shape;479;p44"/>
          <p:cNvSpPr txBox="1"/>
          <p:nvPr/>
        </p:nvSpPr>
        <p:spPr>
          <a:xfrm>
            <a:off x="1362677" y="1474137"/>
            <a:ext cx="4422225"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#12 Don’t misuse trademarks</a:t>
            </a:r>
            <a:endParaRPr/>
          </a:p>
        </p:txBody>
      </p:sp>
      <p:sp>
        <p:nvSpPr>
          <p:cNvPr id="480" name="Google Shape;480;p44"/>
          <p:cNvSpPr txBox="1"/>
          <p:nvPr/>
        </p:nvSpPr>
        <p:spPr>
          <a:xfrm>
            <a:off x="5784902" y="1410223"/>
            <a:ext cx="6416625" cy="2206151"/>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use any words, logos or other marks that would infringe upon the trademark, service mark, certification mark, or other intellectual property rights of the owners of such marks without owner permission.</a:t>
            </a:r>
            <a:endParaRPr/>
          </a:p>
          <a:p>
            <a:pPr indent="-317500" lvl="0" marL="457200" marR="0" rtl="0" algn="l">
              <a:lnSpc>
                <a:spcPct val="90000"/>
              </a:lnSpc>
              <a:spcBef>
                <a:spcPts val="1600"/>
              </a:spcBef>
              <a:spcAft>
                <a:spcPts val="0"/>
              </a:spcAft>
              <a:buClr>
                <a:schemeClr val="dk1"/>
              </a:buClr>
              <a:buSzPts val="1400"/>
              <a:buFont typeface="Arial"/>
              <a:buChar char="●"/>
            </a:pPr>
            <a:r>
              <a:rPr b="0" i="0" lang="en-US" sz="2800" u="none" cap="none" strike="noStrike">
                <a:solidFill>
                  <a:schemeClr val="dk1"/>
                </a:solidFill>
                <a:latin typeface="Arial"/>
                <a:ea typeface="Arial"/>
                <a:cs typeface="Arial"/>
                <a:sym typeface="Arial"/>
              </a:rPr>
              <a:t>Air Force Symbol</a:t>
            </a:r>
            <a:endParaRPr/>
          </a:p>
          <a:p>
            <a:pPr indent="-317500" lvl="0" marL="457200" marR="0" rtl="0" algn="l">
              <a:lnSpc>
                <a:spcPct val="90000"/>
              </a:lnSpc>
              <a:spcBef>
                <a:spcPts val="0"/>
              </a:spcBef>
              <a:spcAft>
                <a:spcPts val="0"/>
              </a:spcAft>
              <a:buClr>
                <a:schemeClr val="dk1"/>
              </a:buClr>
              <a:buSzPts val="1400"/>
              <a:buFont typeface="Arial"/>
              <a:buChar char="●"/>
            </a:pPr>
            <a:r>
              <a:rPr b="0" i="0" lang="en-US" sz="2800" u="none" cap="none" strike="noStrike">
                <a:solidFill>
                  <a:schemeClr val="dk1"/>
                </a:solidFill>
                <a:latin typeface="Arial"/>
                <a:ea typeface="Arial"/>
                <a:cs typeface="Arial"/>
                <a:sym typeface="Arial"/>
              </a:rPr>
              <a:t>CAP Logo</a:t>
            </a:r>
            <a:endParaRPr/>
          </a:p>
        </p:txBody>
      </p:sp>
      <p:pic>
        <p:nvPicPr>
          <p:cNvPr id="481" name="Google Shape;481;p44"/>
          <p:cNvPicPr preferRelativeResize="0"/>
          <p:nvPr/>
        </p:nvPicPr>
        <p:blipFill rotWithShape="1">
          <a:blip r:embed="rId3">
            <a:alphaModFix/>
          </a:blip>
          <a:srcRect b="0" l="0" r="0" t="0"/>
          <a:stretch/>
        </p:blipFill>
        <p:spPr>
          <a:xfrm>
            <a:off x="3650585" y="2598890"/>
            <a:ext cx="1858092" cy="2206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7" name="Google Shape;487;p4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88" name="Google Shape;488;p45"/>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89" name="Google Shape;489;p45"/>
          <p:cNvSpPr txBox="1"/>
          <p:nvPr/>
        </p:nvSpPr>
        <p:spPr>
          <a:xfrm>
            <a:off x="475353" y="1530989"/>
            <a:ext cx="5858772"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#13 No endorsements</a:t>
            </a:r>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use the CAP or Air Force name to endorse or promote products, political positions, or religious ideologies.</a:t>
            </a:r>
            <a:endParaRPr b="0" i="0" sz="3000" u="none" cap="none" strike="noStrike">
              <a:solidFill>
                <a:schemeClr val="dk1"/>
              </a:solidFill>
              <a:latin typeface="Arial"/>
              <a:ea typeface="Arial"/>
              <a:cs typeface="Arial"/>
              <a:sym typeface="Arial"/>
            </a:endParaRPr>
          </a:p>
        </p:txBody>
      </p:sp>
      <p:pic>
        <p:nvPicPr>
          <p:cNvPr id="490" name="Google Shape;490;p45"/>
          <p:cNvPicPr preferRelativeResize="0"/>
          <p:nvPr/>
        </p:nvPicPr>
        <p:blipFill rotWithShape="1">
          <a:blip r:embed="rId3">
            <a:alphaModFix/>
          </a:blip>
          <a:srcRect b="0" l="0" r="0" t="0"/>
          <a:stretch/>
        </p:blipFill>
        <p:spPr>
          <a:xfrm>
            <a:off x="7716748" y="1911886"/>
            <a:ext cx="3266601" cy="32666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6" name="Google Shape;496;p4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497" name="Google Shape;497;p46"/>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498" name="Google Shape;498;p46"/>
          <p:cNvSpPr txBox="1"/>
          <p:nvPr/>
        </p:nvSpPr>
        <p:spPr>
          <a:xfrm>
            <a:off x="311699" y="1152475"/>
            <a:ext cx="6479625"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3000"/>
              <a:buFont typeface="Arial"/>
              <a:buNone/>
            </a:pPr>
            <a:r>
              <a:rPr b="0" i="0" lang="en-US" sz="3000" u="none" cap="none" strike="noStrike">
                <a:solidFill>
                  <a:schemeClr val="dk1"/>
                </a:solidFill>
                <a:latin typeface="Arial"/>
                <a:ea typeface="Arial"/>
                <a:cs typeface="Arial"/>
                <a:sym typeface="Arial"/>
              </a:rPr>
              <a:t>#14 No impersonations</a:t>
            </a:r>
            <a:endParaRPr/>
          </a:p>
        </p:txBody>
      </p:sp>
      <p:pic>
        <p:nvPicPr>
          <p:cNvPr id="499" name="Google Shape;499;p46"/>
          <p:cNvPicPr preferRelativeResize="0"/>
          <p:nvPr/>
        </p:nvPicPr>
        <p:blipFill rotWithShape="1">
          <a:blip r:embed="rId3">
            <a:alphaModFix/>
          </a:blip>
          <a:srcRect b="0" l="0" r="0" t="0"/>
          <a:stretch/>
        </p:blipFill>
        <p:spPr>
          <a:xfrm>
            <a:off x="8759108" y="2077519"/>
            <a:ext cx="2651990" cy="3292125"/>
          </a:xfrm>
          <a:prstGeom prst="rect">
            <a:avLst/>
          </a:prstGeom>
          <a:noFill/>
          <a:ln>
            <a:noFill/>
          </a:ln>
        </p:spPr>
      </p:pic>
      <p:sp>
        <p:nvSpPr>
          <p:cNvPr id="500" name="Google Shape;500;p46"/>
          <p:cNvSpPr txBox="1"/>
          <p:nvPr/>
        </p:nvSpPr>
        <p:spPr>
          <a:xfrm>
            <a:off x="578399" y="2382319"/>
            <a:ext cx="6479625" cy="195521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manipulate identifiers in your post to disguise, impersonate or otherwise misrepresent your identity or affiliation with any other person or entity.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6" name="Google Shape;506;p4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507" name="Google Shape;507;p47"/>
          <p:cNvSpPr txBox="1"/>
          <p:nvPr>
            <p:ph type="title"/>
          </p:nvPr>
        </p:nvSpPr>
        <p:spPr>
          <a:xfrm>
            <a:off x="1831829" y="4901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4400">
                <a:latin typeface="Rajdhani"/>
                <a:ea typeface="Rajdhani"/>
                <a:cs typeface="Rajdhani"/>
                <a:sym typeface="Rajdhani"/>
              </a:rPr>
              <a:t>15 Useful Social Media Tips</a:t>
            </a:r>
            <a:endParaRPr/>
          </a:p>
        </p:txBody>
      </p:sp>
      <p:sp>
        <p:nvSpPr>
          <p:cNvPr id="508" name="Google Shape;508;p47"/>
          <p:cNvSpPr txBox="1"/>
          <p:nvPr/>
        </p:nvSpPr>
        <p:spPr>
          <a:xfrm>
            <a:off x="416475" y="1626239"/>
            <a:ext cx="7898850" cy="3416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90000"/>
              </a:lnSpc>
              <a:spcBef>
                <a:spcPts val="16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#15 Don’t promote yourself for personal or financial gain</a:t>
            </a:r>
            <a:endParaRPr/>
          </a:p>
          <a:p>
            <a:pPr indent="0" lvl="0" marL="0" marR="0" rtl="0" algn="l">
              <a:lnSpc>
                <a:spcPct val="90000"/>
              </a:lnSpc>
              <a:spcBef>
                <a:spcPts val="1600"/>
              </a:spcBef>
              <a:spcAft>
                <a:spcPts val="160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use your CAP affiliation, official title, or position to promote, endorse, or benefit yourself or any profit-making group or agency. Don’t show Air Force involvement when fundraising.</a:t>
            </a:r>
            <a:endParaRPr b="0" i="0" sz="3000" u="none" cap="none" strike="noStrike">
              <a:solidFill>
                <a:schemeClr val="dk1"/>
              </a:solidFill>
              <a:latin typeface="Arial"/>
              <a:ea typeface="Arial"/>
              <a:cs typeface="Arial"/>
              <a:sym typeface="Arial"/>
            </a:endParaRPr>
          </a:p>
        </p:txBody>
      </p:sp>
      <p:pic>
        <p:nvPicPr>
          <p:cNvPr id="509" name="Google Shape;509;p47"/>
          <p:cNvPicPr preferRelativeResize="0"/>
          <p:nvPr/>
        </p:nvPicPr>
        <p:blipFill rotWithShape="1">
          <a:blip r:embed="rId3">
            <a:alphaModFix/>
          </a:blip>
          <a:srcRect b="15122" l="0" r="0" t="0"/>
          <a:stretch/>
        </p:blipFill>
        <p:spPr>
          <a:xfrm>
            <a:off x="8881180" y="2114806"/>
            <a:ext cx="2051486" cy="30906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5" name="Google Shape;95;p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96" name="Google Shape;96;p5"/>
          <p:cNvSpPr txBox="1"/>
          <p:nvPr>
            <p:ph type="title"/>
          </p:nvPr>
        </p:nvSpPr>
        <p:spPr>
          <a:xfrm>
            <a:off x="1530900" y="559325"/>
            <a:ext cx="10358631"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400"/>
              <a:buFont typeface="Rajdhani"/>
              <a:buNone/>
            </a:pPr>
            <a:r>
              <a:rPr b="1" lang="en-US" sz="4400">
                <a:latin typeface="Rajdhani"/>
                <a:ea typeface="Rajdhani"/>
                <a:cs typeface="Rajdhani"/>
                <a:sym typeface="Rajdhani"/>
              </a:rPr>
              <a:t>Social Media in CAP Regulations</a:t>
            </a:r>
            <a:endParaRPr/>
          </a:p>
          <a:p>
            <a:pPr indent="0" lvl="0" marL="0" rtl="0" algn="l">
              <a:lnSpc>
                <a:spcPct val="90000"/>
              </a:lnSpc>
              <a:spcBef>
                <a:spcPts val="0"/>
              </a:spcBef>
              <a:spcAft>
                <a:spcPts val="0"/>
              </a:spcAft>
              <a:buClr>
                <a:schemeClr val="dk1"/>
              </a:buClr>
              <a:buSzPts val="4400"/>
              <a:buFont typeface="Arial Black"/>
              <a:buNone/>
            </a:pPr>
            <a:r>
              <a:t/>
            </a:r>
            <a:endParaRPr/>
          </a:p>
        </p:txBody>
      </p:sp>
      <p:sp>
        <p:nvSpPr>
          <p:cNvPr id="97" name="Google Shape;97;p5"/>
          <p:cNvSpPr txBox="1"/>
          <p:nvPr/>
        </p:nvSpPr>
        <p:spPr>
          <a:xfrm>
            <a:off x="1831829" y="1373100"/>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CAPR 120-1, Information Technology Security (1 October 2017)</a:t>
            </a:r>
            <a:endParaRPr/>
          </a:p>
          <a:p>
            <a:pPr indent="-342900" lvl="0" marL="342900" marR="0" rtl="0" algn="l">
              <a:lnSpc>
                <a:spcPct val="100000"/>
              </a:lnSpc>
              <a:spcBef>
                <a:spcPts val="220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5.4. Public Affairs Information. </a:t>
            </a:r>
            <a:br>
              <a:rPr b="1"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Summary: This says that members cannot use CAP Internet Operations to disseminate public information and that guidelines for using CAP-owned resources are in CAPR 190-1, which it is not. </a:t>
            </a:r>
            <a:endParaRPr/>
          </a:p>
          <a:p>
            <a:pPr indent="0" lvl="1" marL="342900" marR="0" rtl="0" algn="l">
              <a:lnSpc>
                <a:spcPct val="100000"/>
              </a:lnSpc>
              <a:spcBef>
                <a:spcPts val="1700"/>
              </a:spcBef>
              <a:spcAft>
                <a:spcPts val="1200"/>
              </a:spcAft>
              <a:buClr>
                <a:schemeClr val="dk1"/>
              </a:buClr>
              <a:buSzPts val="2000"/>
              <a:buFont typeface="Arial"/>
              <a:buNone/>
            </a:pPr>
            <a:r>
              <a:rPr b="0" i="1" lang="en-US" sz="2000" u="none" cap="none" strike="noStrike">
                <a:solidFill>
                  <a:schemeClr val="dk1"/>
                </a:solidFill>
                <a:latin typeface="Arial"/>
                <a:ea typeface="Arial"/>
                <a:cs typeface="Arial"/>
                <a:sym typeface="Arial"/>
              </a:rPr>
              <a:t>“CAP members shall not use CAP Internet Operations to disseminate information that would normally be distributed through public affairs officers without commander or the releasing PAO’s approval.”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3" name="Google Shape;103;p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04" name="Google Shape;104;p6"/>
          <p:cNvSpPr txBox="1"/>
          <p:nvPr>
            <p:ph type="title"/>
          </p:nvPr>
        </p:nvSpPr>
        <p:spPr>
          <a:xfrm>
            <a:off x="1225934" y="276621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Rajdhani"/>
              <a:buNone/>
            </a:pPr>
            <a:r>
              <a:rPr b="1" lang="en-US" sz="5400">
                <a:latin typeface="Rajdhani"/>
                <a:ea typeface="Rajdhani"/>
                <a:cs typeface="Rajdhani"/>
                <a:sym typeface="Rajdhani"/>
              </a:rPr>
              <a:t>Digital Landscape</a:t>
            </a:r>
            <a:endParaRPr/>
          </a:p>
        </p:txBody>
      </p:sp>
      <p:pic>
        <p:nvPicPr>
          <p:cNvPr descr="A picture containing text, sign, tableware, dishware&#10;&#10;Description automatically generated" id="105" name="Google Shape;105;p6"/>
          <p:cNvPicPr preferRelativeResize="0"/>
          <p:nvPr/>
        </p:nvPicPr>
        <p:blipFill rotWithShape="1">
          <a:blip r:embed="rId3">
            <a:alphaModFix/>
          </a:blip>
          <a:srcRect b="0" l="0" r="0" t="0"/>
          <a:stretch/>
        </p:blipFill>
        <p:spPr>
          <a:xfrm>
            <a:off x="2591635" y="1313513"/>
            <a:ext cx="7000987" cy="14527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 name="Google Shape;112;p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13" name="Google Shape;113;p7"/>
          <p:cNvSpPr txBox="1"/>
          <p:nvPr/>
        </p:nvSpPr>
        <p:spPr>
          <a:xfrm>
            <a:off x="498400" y="2057400"/>
            <a:ext cx="4416300" cy="38115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dk1"/>
              </a:buClr>
              <a:buSzPts val="2400"/>
              <a:buFont typeface="Arial"/>
              <a:buNone/>
            </a:pPr>
            <a:r>
              <a:rPr b="1" i="0" lang="en-US" sz="2400" u="none" cap="none" strike="noStrike">
                <a:solidFill>
                  <a:schemeClr val="dk1"/>
                </a:solidFill>
                <a:latin typeface="Ubuntu"/>
                <a:ea typeface="Ubuntu"/>
                <a:cs typeface="Ubuntu"/>
                <a:sym typeface="Ubuntu"/>
              </a:rPr>
              <a:t>Chief of Marketing &amp; Strategic Communications:</a:t>
            </a:r>
            <a:r>
              <a:rPr b="0" i="0" lang="en-US" sz="2400" u="none" cap="none" strike="noStrike">
                <a:solidFill>
                  <a:schemeClr val="dk1"/>
                </a:solidFill>
                <a:latin typeface="Ubuntu"/>
                <a:ea typeface="Ubuntu"/>
                <a:cs typeface="Ubuntu"/>
                <a:sym typeface="Ubuntu"/>
              </a:rPr>
              <a:t> </a:t>
            </a:r>
            <a:endParaRPr/>
          </a:p>
          <a:p>
            <a:pPr indent="0" lvl="0" marL="0" marR="0" rtl="0" algn="ctr">
              <a:lnSpc>
                <a:spcPct val="150000"/>
              </a:lnSpc>
              <a:spcBef>
                <a:spcPts val="0"/>
              </a:spcBef>
              <a:spcAft>
                <a:spcPts val="0"/>
              </a:spcAft>
              <a:buClr>
                <a:schemeClr val="dk1"/>
              </a:buClr>
              <a:buSzPts val="2400"/>
              <a:buFont typeface="Arial"/>
              <a:buNone/>
            </a:pPr>
            <a:r>
              <a:rPr b="0" i="0" lang="en-US" sz="2400" u="none" cap="none" strike="noStrike">
                <a:solidFill>
                  <a:schemeClr val="dk1"/>
                </a:solidFill>
                <a:latin typeface="Ubuntu"/>
                <a:ea typeface="Ubuntu"/>
                <a:cs typeface="Ubuntu"/>
                <a:sym typeface="Ubuntu"/>
              </a:rPr>
              <a:t>Randy Bolinger</a:t>
            </a:r>
            <a:endParaRPr/>
          </a:p>
          <a:p>
            <a:pPr indent="0" lvl="0" marL="0" marR="0" rtl="0" algn="ctr">
              <a:lnSpc>
                <a:spcPct val="115000"/>
              </a:lnSpc>
              <a:spcBef>
                <a:spcPts val="1000"/>
              </a:spcBef>
              <a:spcAft>
                <a:spcPts val="0"/>
              </a:spcAft>
              <a:buClr>
                <a:schemeClr val="dk1"/>
              </a:buClr>
              <a:buSzPts val="2400"/>
              <a:buFont typeface="Arial"/>
              <a:buNone/>
            </a:pPr>
            <a:r>
              <a:rPr b="1" i="0" lang="en-US" sz="2400" u="none" cap="none" strike="noStrike">
                <a:solidFill>
                  <a:schemeClr val="dk1"/>
                </a:solidFill>
                <a:highlight>
                  <a:schemeClr val="lt1"/>
                </a:highlight>
                <a:latin typeface="Ubuntu"/>
                <a:ea typeface="Ubuntu"/>
                <a:cs typeface="Ubuntu"/>
                <a:sym typeface="Ubuntu"/>
              </a:rPr>
              <a:t>Deputy Chief:</a:t>
            </a:r>
            <a:r>
              <a:rPr b="0" i="0" lang="en-US" sz="2400" u="none" cap="none" strike="noStrike">
                <a:solidFill>
                  <a:schemeClr val="dk1"/>
                </a:solidFill>
                <a:latin typeface="Ubuntu"/>
                <a:ea typeface="Ubuntu"/>
                <a:cs typeface="Ubuntu"/>
                <a:sym typeface="Ubuntu"/>
              </a:rPr>
              <a:t> </a:t>
            </a:r>
            <a:br>
              <a:rPr b="0" i="0" lang="en-US" sz="2400" u="none" cap="none" strike="noStrike">
                <a:solidFill>
                  <a:schemeClr val="dk1"/>
                </a:solidFill>
                <a:latin typeface="Ubuntu"/>
                <a:ea typeface="Ubuntu"/>
                <a:cs typeface="Ubuntu"/>
                <a:sym typeface="Ubuntu"/>
              </a:rPr>
            </a:br>
            <a:r>
              <a:rPr b="0" i="0" lang="en-US" sz="2400" u="none" cap="none" strike="noStrike">
                <a:solidFill>
                  <a:schemeClr val="dk1"/>
                </a:solidFill>
                <a:latin typeface="Ubuntu"/>
                <a:ea typeface="Ubuntu"/>
                <a:cs typeface="Ubuntu"/>
                <a:sym typeface="Ubuntu"/>
              </a:rPr>
              <a:t>Rick Pallister</a:t>
            </a:r>
            <a:endParaRPr b="0" i="0" sz="1900" u="none" cap="none" strike="noStrike">
              <a:solidFill>
                <a:schemeClr val="dk1"/>
              </a:solidFill>
              <a:latin typeface="Ubuntu"/>
              <a:ea typeface="Ubuntu"/>
              <a:cs typeface="Ubuntu"/>
              <a:sym typeface="Ubuntu"/>
            </a:endParaRPr>
          </a:p>
        </p:txBody>
      </p:sp>
      <p:sp>
        <p:nvSpPr>
          <p:cNvPr id="114" name="Google Shape;114;p7"/>
          <p:cNvSpPr txBox="1"/>
          <p:nvPr>
            <p:ph type="title"/>
          </p:nvPr>
        </p:nvSpPr>
        <p:spPr>
          <a:xfrm>
            <a:off x="1621410" y="167158"/>
            <a:ext cx="9732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b="1" lang="en-US" sz="5000">
                <a:latin typeface="Rajdhani"/>
                <a:ea typeface="Rajdhani"/>
                <a:cs typeface="Rajdhani"/>
                <a:sym typeface="Rajdhani"/>
              </a:rPr>
              <a:t>New Directorate</a:t>
            </a:r>
            <a:endParaRPr b="1" sz="5000">
              <a:latin typeface="Rajdhani"/>
              <a:ea typeface="Rajdhani"/>
              <a:cs typeface="Rajdhani"/>
              <a:sym typeface="Rajdhani"/>
            </a:endParaRPr>
          </a:p>
        </p:txBody>
      </p:sp>
      <p:pic>
        <p:nvPicPr>
          <p:cNvPr id="115" name="Google Shape;115;p7"/>
          <p:cNvPicPr preferRelativeResize="0"/>
          <p:nvPr/>
        </p:nvPicPr>
        <p:blipFill rotWithShape="1">
          <a:blip r:embed="rId3">
            <a:alphaModFix/>
          </a:blip>
          <a:srcRect b="0" l="4396" r="4395" t="0"/>
          <a:stretch/>
        </p:blipFill>
        <p:spPr>
          <a:xfrm>
            <a:off x="5183188" y="2057400"/>
            <a:ext cx="6172200" cy="380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2" name="Google Shape;122;p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23" name="Google Shape;123;p8"/>
          <p:cNvSpPr txBox="1"/>
          <p:nvPr/>
        </p:nvSpPr>
        <p:spPr>
          <a:xfrm>
            <a:off x="511375" y="2370300"/>
            <a:ext cx="4416300" cy="2592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dk1"/>
              </a:buClr>
              <a:buSzPts val="2400"/>
              <a:buFont typeface="Arial"/>
              <a:buNone/>
            </a:pPr>
            <a:r>
              <a:rPr b="1" i="0" lang="en-US" sz="2400" u="none" cap="none" strike="noStrike">
                <a:solidFill>
                  <a:schemeClr val="dk1"/>
                </a:solidFill>
                <a:latin typeface="Ubuntu"/>
                <a:ea typeface="Ubuntu"/>
                <a:cs typeface="Ubuntu"/>
                <a:sym typeface="Ubuntu"/>
              </a:rPr>
              <a:t>Two Overarching Objectives</a:t>
            </a:r>
            <a:r>
              <a:rPr b="0" i="0" lang="en-US" sz="2400" u="none" cap="none" strike="noStrike">
                <a:solidFill>
                  <a:schemeClr val="dk1"/>
                </a:solidFill>
                <a:latin typeface="Ubuntu"/>
                <a:ea typeface="Ubuntu"/>
                <a:cs typeface="Ubuntu"/>
                <a:sym typeface="Ubuntu"/>
              </a:rPr>
              <a:t> </a:t>
            </a:r>
            <a:endParaRPr/>
          </a:p>
          <a:p>
            <a:pPr indent="-381000" lvl="0" marL="457200" marR="0" rtl="0" algn="l">
              <a:lnSpc>
                <a:spcPct val="115000"/>
              </a:lnSpc>
              <a:spcBef>
                <a:spcPts val="1000"/>
              </a:spcBef>
              <a:spcAft>
                <a:spcPts val="0"/>
              </a:spcAft>
              <a:buClr>
                <a:schemeClr val="dk1"/>
              </a:buClr>
              <a:buSzPts val="2400"/>
              <a:buFont typeface="Ubuntu"/>
              <a:buChar char="-"/>
            </a:pPr>
            <a:r>
              <a:rPr b="0" i="0" lang="en-US" sz="2400" u="none" cap="none" strike="noStrike">
                <a:solidFill>
                  <a:schemeClr val="dk1"/>
                </a:solidFill>
                <a:latin typeface="Ubuntu"/>
                <a:ea typeface="Ubuntu"/>
                <a:cs typeface="Ubuntu"/>
                <a:sym typeface="Ubuntu"/>
              </a:rPr>
              <a:t>Digital Transformation</a:t>
            </a:r>
            <a:endParaRPr/>
          </a:p>
          <a:p>
            <a:pPr indent="-381000" lvl="0" marL="457200" marR="0" rtl="0" algn="l">
              <a:lnSpc>
                <a:spcPct val="115000"/>
              </a:lnSpc>
              <a:spcBef>
                <a:spcPts val="0"/>
              </a:spcBef>
              <a:spcAft>
                <a:spcPts val="0"/>
              </a:spcAft>
              <a:buClr>
                <a:schemeClr val="dk1"/>
              </a:buClr>
              <a:buSzPts val="2400"/>
              <a:buFont typeface="Ubuntu"/>
              <a:buChar char="-"/>
            </a:pPr>
            <a:r>
              <a:rPr b="0" i="0" lang="en-US" sz="2400" u="none" cap="none" strike="noStrike">
                <a:solidFill>
                  <a:schemeClr val="dk1"/>
                </a:solidFill>
                <a:latin typeface="Ubuntu"/>
                <a:ea typeface="Ubuntu"/>
                <a:cs typeface="Ubuntu"/>
                <a:sym typeface="Ubuntu"/>
              </a:rPr>
              <a:t>Marketing and Partnerships</a:t>
            </a:r>
            <a:endParaRPr/>
          </a:p>
        </p:txBody>
      </p:sp>
      <p:sp>
        <p:nvSpPr>
          <p:cNvPr id="124" name="Google Shape;124;p8"/>
          <p:cNvSpPr txBox="1"/>
          <p:nvPr>
            <p:ph type="title"/>
          </p:nvPr>
        </p:nvSpPr>
        <p:spPr>
          <a:xfrm>
            <a:off x="1621410" y="167158"/>
            <a:ext cx="9732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b="1" lang="en-US" sz="5000">
                <a:latin typeface="Rajdhani"/>
                <a:ea typeface="Rajdhani"/>
                <a:cs typeface="Rajdhani"/>
                <a:sym typeface="Rajdhani"/>
              </a:rPr>
              <a:t>Strategic Plan Focus</a:t>
            </a:r>
            <a:endParaRPr b="1" sz="5000">
              <a:latin typeface="Rajdhani"/>
              <a:ea typeface="Rajdhani"/>
              <a:cs typeface="Rajdhani"/>
              <a:sym typeface="Rajdhani"/>
            </a:endParaRPr>
          </a:p>
        </p:txBody>
      </p:sp>
      <p:sp>
        <p:nvSpPr>
          <p:cNvPr id="125" name="Google Shape;125;p8"/>
          <p:cNvSpPr/>
          <p:nvPr/>
        </p:nvSpPr>
        <p:spPr>
          <a:xfrm>
            <a:off x="5579050" y="1756275"/>
            <a:ext cx="2944200" cy="628200"/>
          </a:xfrm>
          <a:prstGeom prst="wedgeRectCallout">
            <a:avLst>
              <a:gd fmla="val -608" name="adj1"/>
              <a:gd fmla="val 19577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900"/>
              <a:buFont typeface="Ubuntu"/>
              <a:buNone/>
            </a:pPr>
            <a:r>
              <a:rPr b="0" i="0" lang="en-US" sz="1900" u="none" cap="none" strike="noStrike">
                <a:solidFill>
                  <a:schemeClr val="dk1"/>
                </a:solidFill>
                <a:latin typeface="Ubuntu"/>
                <a:ea typeface="Ubuntu"/>
                <a:cs typeface="Ubuntu"/>
                <a:sym typeface="Ubuntu"/>
              </a:rPr>
              <a:t>“consistent brand voice”</a:t>
            </a:r>
            <a:endParaRPr b="0" i="0" sz="1900" u="none" cap="none" strike="noStrike">
              <a:solidFill>
                <a:schemeClr val="dk1"/>
              </a:solidFill>
              <a:latin typeface="Ubuntu"/>
              <a:ea typeface="Ubuntu"/>
              <a:cs typeface="Ubuntu"/>
              <a:sym typeface="Ubuntu"/>
            </a:endParaRPr>
          </a:p>
        </p:txBody>
      </p:sp>
      <p:sp>
        <p:nvSpPr>
          <p:cNvPr id="126" name="Google Shape;126;p8"/>
          <p:cNvSpPr txBox="1"/>
          <p:nvPr/>
        </p:nvSpPr>
        <p:spPr>
          <a:xfrm>
            <a:off x="6315100" y="3128850"/>
            <a:ext cx="4416300" cy="600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700"/>
              <a:buFont typeface="Rajdhani"/>
              <a:buNone/>
            </a:pPr>
            <a:r>
              <a:rPr b="1" i="0" lang="en-US" sz="2700" u="none" cap="none" strike="noStrike">
                <a:solidFill>
                  <a:schemeClr val="dk1"/>
                </a:solidFill>
                <a:latin typeface="Rajdhani"/>
                <a:ea typeface="Rajdhani"/>
                <a:cs typeface="Rajdhani"/>
                <a:sym typeface="Rajdhani"/>
              </a:rPr>
              <a:t>2022-2026 STRATEGIC PLAN</a:t>
            </a:r>
            <a:endParaRPr b="1" i="0" sz="2700" u="none" cap="none" strike="noStrike">
              <a:solidFill>
                <a:schemeClr val="dk1"/>
              </a:solidFill>
              <a:latin typeface="Rajdhani"/>
              <a:ea typeface="Rajdhani"/>
              <a:cs typeface="Rajdhani"/>
              <a:sym typeface="Rajdhani"/>
            </a:endParaRPr>
          </a:p>
        </p:txBody>
      </p:sp>
      <p:sp>
        <p:nvSpPr>
          <p:cNvPr id="127" name="Google Shape;127;p8"/>
          <p:cNvSpPr/>
          <p:nvPr/>
        </p:nvSpPr>
        <p:spPr>
          <a:xfrm>
            <a:off x="9429750" y="1673475"/>
            <a:ext cx="2199300" cy="793800"/>
          </a:xfrm>
          <a:prstGeom prst="wedgeRectCallout">
            <a:avLst>
              <a:gd fmla="val -76520" name="adj1"/>
              <a:gd fmla="val 14588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900"/>
              <a:buFont typeface="Ubuntu"/>
              <a:buNone/>
            </a:pPr>
            <a:r>
              <a:rPr b="0" i="0" lang="en-US" sz="1900" u="none" cap="none" strike="noStrike">
                <a:solidFill>
                  <a:schemeClr val="dk1"/>
                </a:solidFill>
                <a:latin typeface="Ubuntu"/>
                <a:ea typeface="Ubuntu"/>
                <a:cs typeface="Ubuntu"/>
                <a:sym typeface="Ubuntu"/>
              </a:rPr>
              <a:t>“unified ‘One CAP’ look and feel”</a:t>
            </a:r>
            <a:endParaRPr b="0" i="0" sz="1900" u="none" cap="none" strike="noStrike">
              <a:solidFill>
                <a:schemeClr val="dk1"/>
              </a:solidFill>
              <a:latin typeface="Ubuntu"/>
              <a:ea typeface="Ubuntu"/>
              <a:cs typeface="Ubuntu"/>
              <a:sym typeface="Ubuntu"/>
            </a:endParaRPr>
          </a:p>
        </p:txBody>
      </p:sp>
      <p:sp>
        <p:nvSpPr>
          <p:cNvPr id="128" name="Google Shape;128;p8"/>
          <p:cNvSpPr/>
          <p:nvPr/>
        </p:nvSpPr>
        <p:spPr>
          <a:xfrm>
            <a:off x="4681000" y="4866200"/>
            <a:ext cx="2199300" cy="793800"/>
          </a:xfrm>
          <a:prstGeom prst="wedgeRectCallout">
            <a:avLst>
              <a:gd fmla="val 52873" name="adj1"/>
              <a:gd fmla="val -15908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900"/>
              <a:buFont typeface="Ubuntu"/>
              <a:buNone/>
            </a:pPr>
            <a:r>
              <a:rPr b="0" i="0" lang="en-US" sz="1900" u="none" cap="none" strike="noStrike">
                <a:solidFill>
                  <a:schemeClr val="dk1"/>
                </a:solidFill>
                <a:latin typeface="Ubuntu"/>
                <a:ea typeface="Ubuntu"/>
                <a:cs typeface="Ubuntu"/>
                <a:sym typeface="Ubuntu"/>
              </a:rPr>
              <a:t>“brand identity”</a:t>
            </a:r>
            <a:endParaRPr b="0" i="0" sz="1900" u="none" cap="none" strike="noStrike">
              <a:solidFill>
                <a:schemeClr val="dk1"/>
              </a:solidFill>
              <a:latin typeface="Ubuntu"/>
              <a:ea typeface="Ubuntu"/>
              <a:cs typeface="Ubuntu"/>
              <a:sym typeface="Ubuntu"/>
            </a:endParaRPr>
          </a:p>
        </p:txBody>
      </p:sp>
      <p:sp>
        <p:nvSpPr>
          <p:cNvPr id="129" name="Google Shape;129;p8"/>
          <p:cNvSpPr/>
          <p:nvPr/>
        </p:nvSpPr>
        <p:spPr>
          <a:xfrm>
            <a:off x="8523250" y="4754000"/>
            <a:ext cx="2944200" cy="942600"/>
          </a:xfrm>
          <a:prstGeom prst="wedgeRectCallout">
            <a:avLst>
              <a:gd fmla="val -42981" name="adj1"/>
              <a:gd fmla="val -11141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900"/>
              <a:buFont typeface="Ubuntu"/>
              <a:buNone/>
            </a:pPr>
            <a:r>
              <a:rPr b="0" i="0" lang="en-US" sz="1900" u="none" cap="none" strike="noStrike">
                <a:solidFill>
                  <a:schemeClr val="dk1"/>
                </a:solidFill>
                <a:latin typeface="Ubuntu"/>
                <a:ea typeface="Ubuntu"/>
                <a:cs typeface="Ubuntu"/>
                <a:sym typeface="Ubuntu"/>
              </a:rPr>
              <a:t>“consistency promotes professionalism”</a:t>
            </a:r>
            <a:endParaRPr b="0" i="0" sz="1900" u="none" cap="none" strike="noStrike">
              <a:solidFill>
                <a:schemeClr val="dk1"/>
              </a:solidFill>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5" name="Google Shape;135;p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a:t>Volunteers Serving America’s Communities, Saving Lives, and Shaping Futures.</a:t>
            </a:r>
            <a:endParaRPr i="1"/>
          </a:p>
        </p:txBody>
      </p:sp>
      <p:sp>
        <p:nvSpPr>
          <p:cNvPr id="136" name="Google Shape;13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does your current scope’s online presence consist of?</a:t>
            </a:r>
            <a:endParaRPr/>
          </a:p>
          <a:p>
            <a:pPr indent="-228600" lvl="0" marL="228600" rtl="0" algn="l">
              <a:lnSpc>
                <a:spcPct val="90000"/>
              </a:lnSpc>
              <a:spcBef>
                <a:spcPts val="1000"/>
              </a:spcBef>
              <a:spcAft>
                <a:spcPts val="0"/>
              </a:spcAft>
              <a:buClr>
                <a:schemeClr val="dk1"/>
              </a:buClr>
              <a:buSzPts val="2800"/>
              <a:buChar char="•"/>
            </a:pPr>
            <a:r>
              <a:rPr lang="en-US"/>
              <a:t>What information is already out on the Internet about your scope and your members?</a:t>
            </a:r>
            <a:endParaRPr/>
          </a:p>
          <a:p>
            <a:pPr indent="-228600" lvl="0" marL="228600" rtl="0" algn="l">
              <a:lnSpc>
                <a:spcPct val="90000"/>
              </a:lnSpc>
              <a:spcBef>
                <a:spcPts val="1000"/>
              </a:spcBef>
              <a:spcAft>
                <a:spcPts val="0"/>
              </a:spcAft>
              <a:buClr>
                <a:schemeClr val="dk1"/>
              </a:buClr>
              <a:buSzPts val="2800"/>
              <a:buChar char="•"/>
            </a:pPr>
            <a:r>
              <a:rPr lang="en-US"/>
              <a:t>What images could the public find regarding your scope?</a:t>
            </a:r>
            <a:endParaRPr/>
          </a:p>
          <a:p>
            <a:pPr indent="-228600" lvl="0" marL="228600" rtl="0" algn="l">
              <a:lnSpc>
                <a:spcPct val="90000"/>
              </a:lnSpc>
              <a:spcBef>
                <a:spcPts val="1000"/>
              </a:spcBef>
              <a:spcAft>
                <a:spcPts val="0"/>
              </a:spcAft>
              <a:buClr>
                <a:schemeClr val="dk1"/>
              </a:buClr>
              <a:buSzPts val="2800"/>
              <a:buChar char="•"/>
            </a:pPr>
            <a:r>
              <a:rPr lang="en-US"/>
              <a:t>What’s the general opinion on your organization and membership?</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b="1" lang="en-US" u="sng"/>
              <a:t>How do we find all this information out?</a:t>
            </a:r>
            <a:endParaRPr/>
          </a:p>
        </p:txBody>
      </p:sp>
      <p:sp>
        <p:nvSpPr>
          <p:cNvPr id="137" name="Google Shape;137;p9"/>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Rajdhani SemiBold"/>
              <a:buNone/>
            </a:pPr>
            <a:r>
              <a:rPr b="1" lang="en-US">
                <a:latin typeface="Rajdhani SemiBold"/>
                <a:ea typeface="Rajdhani SemiBold"/>
                <a:cs typeface="Rajdhani SemiBold"/>
                <a:sym typeface="Rajdhani SemiBold"/>
              </a:rPr>
              <a:t>Discovery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2020-01-13T17:43:42Z</dcterms:created>
  <dc:creator>Randy S. Bolinger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0x0101002665A1A7D257BE4CA5E9148657A134CB</vt:lpwstr>
  </property>
</Properties>
</file>